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61" r:id="rId5"/>
    <p:sldId id="257" r:id="rId6"/>
    <p:sldId id="258" r:id="rId7"/>
    <p:sldId id="266" r:id="rId8"/>
    <p:sldId id="264" r:id="rId9"/>
    <p:sldId id="268" r:id="rId10"/>
    <p:sldId id="269" r:id="rId11"/>
    <p:sldId id="270" r:id="rId12"/>
    <p:sldId id="271" r:id="rId13"/>
    <p:sldId id="275" r:id="rId14"/>
    <p:sldId id="273" r:id="rId15"/>
    <p:sldId id="278" r:id="rId16"/>
    <p:sldId id="272" r:id="rId17"/>
    <p:sldId id="276"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2" d="100"/>
          <a:sy n="72" d="100"/>
        </p:scale>
        <p:origin x="57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72558D-D230-44FF-AA16-279ECC2C3F23}"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274511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2558D-D230-44FF-AA16-279ECC2C3F23}"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3112073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2558D-D230-44FF-AA16-279ECC2C3F23}"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2827537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2558D-D230-44FF-AA16-279ECC2C3F23}"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4208747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2558D-D230-44FF-AA16-279ECC2C3F23}"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158328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72558D-D230-44FF-AA16-279ECC2C3F23}"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329610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72558D-D230-44FF-AA16-279ECC2C3F23}" type="datetimeFigureOut">
              <a:rPr lang="en-US" smtClean="0"/>
              <a:t>9/22/2021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128085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72558D-D230-44FF-AA16-279ECC2C3F23}" type="datetimeFigureOut">
              <a:rPr lang="en-US" smtClean="0"/>
              <a:t>9/22/2021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158667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72558D-D230-44FF-AA16-279ECC2C3F23}" type="datetimeFigureOut">
              <a:rPr lang="en-US" smtClean="0"/>
              <a:t>9/22/2021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1149148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72558D-D230-44FF-AA16-279ECC2C3F23}"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87514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72558D-D230-44FF-AA16-279ECC2C3F23}"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EE296A-34E6-4625-91B2-6AAFA38CA072}" type="slidenum">
              <a:rPr lang="en-US" smtClean="0"/>
              <a:t>‹#›</a:t>
            </a:fld>
            <a:endParaRPr lang="en-US"/>
          </a:p>
        </p:txBody>
      </p:sp>
    </p:spTree>
    <p:extLst>
      <p:ext uri="{BB962C8B-B14F-4D97-AF65-F5344CB8AC3E}">
        <p14:creationId xmlns:p14="http://schemas.microsoft.com/office/powerpoint/2010/main" val="405011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2558D-D230-44FF-AA16-279ECC2C3F23}" type="datetimeFigureOut">
              <a:rPr lang="en-US" smtClean="0"/>
              <a:t>9/22/2021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EE296A-34E6-4625-91B2-6AAFA38CA072}" type="slidenum">
              <a:rPr lang="en-US" smtClean="0"/>
              <a:t>‹#›</a:t>
            </a:fld>
            <a:endParaRPr lang="en-US"/>
          </a:p>
        </p:txBody>
      </p:sp>
    </p:spTree>
    <p:extLst>
      <p:ext uri="{BB962C8B-B14F-4D97-AF65-F5344CB8AC3E}">
        <p14:creationId xmlns:p14="http://schemas.microsoft.com/office/powerpoint/2010/main" val="248035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23268" y="1391478"/>
            <a:ext cx="6945464" cy="1938992"/>
          </a:xfrm>
          <a:prstGeom prst="rect">
            <a:avLst/>
          </a:prstGeom>
          <a:noFill/>
        </p:spPr>
        <p:txBody>
          <a:bodyPr wrap="square" rtlCol="0">
            <a:spAutoFit/>
          </a:bodyPr>
          <a:lstStyle/>
          <a:p>
            <a:pPr algn="ctr"/>
            <a:r>
              <a:rPr lang="en-US" sz="4000" dirty="0"/>
              <a:t>Setup of Kumar Lab Long Term Monitoring (LTM) experimental recording apparatus</a:t>
            </a:r>
          </a:p>
        </p:txBody>
      </p:sp>
      <p:sp>
        <p:nvSpPr>
          <p:cNvPr id="5" name="TextBox 4">
            <a:extLst>
              <a:ext uri="{FF2B5EF4-FFF2-40B4-BE49-F238E27FC236}">
                <a16:creationId xmlns:a16="http://schemas.microsoft.com/office/drawing/2014/main" id="{3A53E6E0-36AA-4639-A49F-4D355FA941D7}"/>
              </a:ext>
            </a:extLst>
          </p:cNvPr>
          <p:cNvSpPr txBox="1"/>
          <p:nvPr/>
        </p:nvSpPr>
        <p:spPr>
          <a:xfrm>
            <a:off x="2775668" y="4344626"/>
            <a:ext cx="6945464" cy="707886"/>
          </a:xfrm>
          <a:prstGeom prst="rect">
            <a:avLst/>
          </a:prstGeom>
          <a:noFill/>
        </p:spPr>
        <p:txBody>
          <a:bodyPr wrap="square" rtlCol="0">
            <a:spAutoFit/>
          </a:bodyPr>
          <a:lstStyle/>
          <a:p>
            <a:pPr algn="ctr"/>
            <a:r>
              <a:rPr lang="en-US" sz="4000" dirty="0"/>
              <a:t>Last updated: 2021-09-22</a:t>
            </a:r>
          </a:p>
        </p:txBody>
      </p:sp>
    </p:spTree>
    <p:extLst>
      <p:ext uri="{BB962C8B-B14F-4D97-AF65-F5344CB8AC3E}">
        <p14:creationId xmlns:p14="http://schemas.microsoft.com/office/powerpoint/2010/main" val="954978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86" y="0"/>
            <a:ext cx="5143500" cy="6858000"/>
          </a:xfrm>
          <a:prstGeom prst="rect">
            <a:avLst/>
          </a:prstGeom>
        </p:spPr>
      </p:pic>
      <p:sp>
        <p:nvSpPr>
          <p:cNvPr id="3" name="TextBox 2"/>
          <p:cNvSpPr txBox="1"/>
          <p:nvPr/>
        </p:nvSpPr>
        <p:spPr>
          <a:xfrm>
            <a:off x="5494352" y="906449"/>
            <a:ext cx="6241774" cy="2308324"/>
          </a:xfrm>
          <a:prstGeom prst="rect">
            <a:avLst/>
          </a:prstGeom>
          <a:noFill/>
          <a:ln>
            <a:solidFill>
              <a:schemeClr val="tx1"/>
            </a:solidFill>
          </a:ln>
        </p:spPr>
        <p:txBody>
          <a:bodyPr wrap="square" rtlCol="0">
            <a:spAutoFit/>
          </a:bodyPr>
          <a:lstStyle/>
          <a:p>
            <a:r>
              <a:rPr lang="en-US" dirty="0"/>
              <a:t>Step 19: Place the arena box on the rack. It includes two panel choices for the front of the box, attached by knobs (red) to rails above and below the panel. </a:t>
            </a:r>
          </a:p>
          <a:p>
            <a:endParaRPr lang="en-US" dirty="0"/>
          </a:p>
          <a:p>
            <a:r>
              <a:rPr lang="en-US" dirty="0"/>
              <a:t>The panel shown includes a food grate and holes for water bottle sipper tubes. Use the plain front panel if you will </a:t>
            </a:r>
            <a:r>
              <a:rPr lang="en-US" i="1" dirty="0"/>
              <a:t>not</a:t>
            </a:r>
            <a:r>
              <a:rPr lang="en-US" dirty="0"/>
              <a:t> be providing external food and water, including when feeding via Dietgel.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5" t="38073" r="-155"/>
          <a:stretch/>
        </p:blipFill>
        <p:spPr>
          <a:xfrm>
            <a:off x="7168738" y="4166483"/>
            <a:ext cx="2743200" cy="2262411"/>
          </a:xfrm>
          <a:prstGeom prst="rect">
            <a:avLst/>
          </a:prstGeom>
        </p:spPr>
      </p:pic>
      <p:sp>
        <p:nvSpPr>
          <p:cNvPr id="5" name="TextBox 4"/>
          <p:cNvSpPr txBox="1"/>
          <p:nvPr/>
        </p:nvSpPr>
        <p:spPr>
          <a:xfrm>
            <a:off x="8025656" y="3530380"/>
            <a:ext cx="1388585" cy="369332"/>
          </a:xfrm>
          <a:prstGeom prst="rect">
            <a:avLst/>
          </a:prstGeom>
          <a:noFill/>
        </p:spPr>
        <p:txBody>
          <a:bodyPr wrap="none" rtlCol="0">
            <a:spAutoFit/>
          </a:bodyPr>
          <a:lstStyle/>
          <a:p>
            <a:r>
              <a:rPr lang="en-US" dirty="0"/>
              <a:t>Food hopper</a:t>
            </a:r>
          </a:p>
        </p:txBody>
      </p:sp>
      <p:sp>
        <p:nvSpPr>
          <p:cNvPr id="6" name="TextBox 5"/>
          <p:cNvSpPr txBox="1"/>
          <p:nvPr/>
        </p:nvSpPr>
        <p:spPr>
          <a:xfrm>
            <a:off x="9911938" y="3899712"/>
            <a:ext cx="1170513" cy="369332"/>
          </a:xfrm>
          <a:prstGeom prst="rect">
            <a:avLst/>
          </a:prstGeom>
          <a:noFill/>
        </p:spPr>
        <p:txBody>
          <a:bodyPr wrap="none" rtlCol="0">
            <a:spAutoFit/>
          </a:bodyPr>
          <a:lstStyle/>
          <a:p>
            <a:r>
              <a:rPr lang="en-US" dirty="0"/>
              <a:t>Hopper lid</a:t>
            </a:r>
          </a:p>
        </p:txBody>
      </p:sp>
      <p:sp>
        <p:nvSpPr>
          <p:cNvPr id="7" name="TextBox 6"/>
          <p:cNvSpPr txBox="1"/>
          <p:nvPr/>
        </p:nvSpPr>
        <p:spPr>
          <a:xfrm>
            <a:off x="5449433" y="4084377"/>
            <a:ext cx="1518700" cy="670503"/>
          </a:xfrm>
          <a:prstGeom prst="rect">
            <a:avLst/>
          </a:prstGeom>
          <a:noFill/>
        </p:spPr>
        <p:txBody>
          <a:bodyPr wrap="square" rtlCol="0">
            <a:spAutoFit/>
          </a:bodyPr>
          <a:lstStyle/>
          <a:p>
            <a:pPr algn="ctr"/>
            <a:r>
              <a:rPr lang="en-US" dirty="0"/>
              <a:t>Water bottle sipper tube</a:t>
            </a:r>
          </a:p>
        </p:txBody>
      </p:sp>
      <p:sp>
        <p:nvSpPr>
          <p:cNvPr id="8" name="TextBox 7"/>
          <p:cNvSpPr txBox="1"/>
          <p:nvPr/>
        </p:nvSpPr>
        <p:spPr>
          <a:xfrm>
            <a:off x="5232786" y="5430741"/>
            <a:ext cx="1735347" cy="369332"/>
          </a:xfrm>
          <a:prstGeom prst="rect">
            <a:avLst/>
          </a:prstGeom>
          <a:noFill/>
        </p:spPr>
        <p:txBody>
          <a:bodyPr wrap="none" rtlCol="0">
            <a:spAutoFit/>
          </a:bodyPr>
          <a:lstStyle/>
          <a:p>
            <a:r>
              <a:rPr lang="en-US" dirty="0"/>
              <a:t>Plain front panel</a:t>
            </a:r>
          </a:p>
        </p:txBody>
      </p:sp>
      <p:cxnSp>
        <p:nvCxnSpPr>
          <p:cNvPr id="10" name="Straight Arrow Connector 9"/>
          <p:cNvCxnSpPr>
            <a:stCxn id="8" idx="3"/>
          </p:cNvCxnSpPr>
          <p:nvPr/>
        </p:nvCxnSpPr>
        <p:spPr>
          <a:xfrm>
            <a:off x="6968133" y="5615407"/>
            <a:ext cx="1478942" cy="3719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30919" y="4442589"/>
            <a:ext cx="1199322" cy="1226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712616" y="3890376"/>
            <a:ext cx="7332" cy="443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9312277" y="4213384"/>
            <a:ext cx="1191990" cy="9140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3885" y="3832026"/>
            <a:ext cx="1152525" cy="2590800"/>
          </a:xfrm>
          <a:prstGeom prst="rect">
            <a:avLst/>
          </a:prstGeom>
        </p:spPr>
      </p:pic>
      <p:sp>
        <p:nvSpPr>
          <p:cNvPr id="18" name="TextBox 17"/>
          <p:cNvSpPr txBox="1"/>
          <p:nvPr/>
        </p:nvSpPr>
        <p:spPr>
          <a:xfrm>
            <a:off x="10404742" y="6422826"/>
            <a:ext cx="1808957" cy="307777"/>
          </a:xfrm>
          <a:prstGeom prst="rect">
            <a:avLst/>
          </a:prstGeom>
          <a:noFill/>
        </p:spPr>
        <p:txBody>
          <a:bodyPr wrap="none" rtlCol="0">
            <a:spAutoFit/>
          </a:bodyPr>
          <a:lstStyle/>
          <a:p>
            <a:r>
              <a:rPr lang="en-US" sz="1400" dirty="0"/>
              <a:t>Water bottle in holder</a:t>
            </a:r>
          </a:p>
        </p:txBody>
      </p:sp>
    </p:spTree>
    <p:extLst>
      <p:ext uri="{BB962C8B-B14F-4D97-AF65-F5344CB8AC3E}">
        <p14:creationId xmlns:p14="http://schemas.microsoft.com/office/powerpoint/2010/main" val="2354893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86" y="0"/>
            <a:ext cx="5143500" cy="6858000"/>
          </a:xfrm>
          <a:prstGeom prst="rect">
            <a:avLst/>
          </a:prstGeom>
        </p:spPr>
      </p:pic>
      <p:sp>
        <p:nvSpPr>
          <p:cNvPr id="3" name="TextBox 2"/>
          <p:cNvSpPr txBox="1"/>
          <p:nvPr/>
        </p:nvSpPr>
        <p:spPr>
          <a:xfrm>
            <a:off x="5494351" y="1184744"/>
            <a:ext cx="6265628" cy="923330"/>
          </a:xfrm>
          <a:prstGeom prst="rect">
            <a:avLst/>
          </a:prstGeom>
          <a:noFill/>
          <a:ln>
            <a:solidFill>
              <a:schemeClr val="tx1"/>
            </a:solidFill>
          </a:ln>
        </p:spPr>
        <p:txBody>
          <a:bodyPr wrap="square" rtlCol="0">
            <a:spAutoFit/>
          </a:bodyPr>
          <a:lstStyle/>
          <a:p>
            <a:r>
              <a:rPr lang="en-US" dirty="0"/>
              <a:t>Step 20: Using a light meter reading at the center of the floor, adjust the visible light strength to the desired amount (i.e. 350 +/- 10 lux). </a:t>
            </a:r>
          </a:p>
        </p:txBody>
      </p:sp>
    </p:spTree>
    <p:extLst>
      <p:ext uri="{BB962C8B-B14F-4D97-AF65-F5344CB8AC3E}">
        <p14:creationId xmlns:p14="http://schemas.microsoft.com/office/powerpoint/2010/main" val="338619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0092" y="709164"/>
            <a:ext cx="6096000" cy="5909310"/>
          </a:xfrm>
          <a:prstGeom prst="rect">
            <a:avLst/>
          </a:prstGeom>
          <a:ln>
            <a:solidFill>
              <a:schemeClr val="tx1"/>
            </a:solidFill>
          </a:ln>
        </p:spPr>
        <p:txBody>
          <a:bodyPr>
            <a:spAutoFit/>
          </a:bodyPr>
          <a:lstStyle/>
          <a:p>
            <a:r>
              <a:rPr lang="en-US" dirty="0"/>
              <a:t>Step 21: Interacting with the Computer.</a:t>
            </a:r>
          </a:p>
          <a:p>
            <a:r>
              <a:rPr lang="en-US" dirty="0"/>
              <a:t>The computer will turn on when you give it power. To turn it off, simply unplug the power. (Do NOT unplug during an experiment as you will lose data.)</a:t>
            </a:r>
          </a:p>
          <a:p>
            <a:endParaRPr lang="en-US" dirty="0"/>
          </a:p>
          <a:p>
            <a:r>
              <a:rPr lang="en-US" dirty="0"/>
              <a:t>Login credentials:</a:t>
            </a:r>
          </a:p>
          <a:p>
            <a:r>
              <a:rPr lang="en-US" dirty="0"/>
              <a:t>Username: nvidia</a:t>
            </a:r>
          </a:p>
          <a:p>
            <a:r>
              <a:rPr lang="en-US" dirty="0"/>
              <a:t>Password: nvidia</a:t>
            </a:r>
          </a:p>
          <a:p>
            <a:endParaRPr lang="en-US" dirty="0"/>
          </a:p>
          <a:p>
            <a:r>
              <a:rPr lang="en-US" dirty="0"/>
              <a:t>Connect a keyboard, mouse, and monitor for accessing local setup.</a:t>
            </a:r>
          </a:p>
          <a:p>
            <a:endParaRPr lang="en-US" dirty="0"/>
          </a:p>
          <a:p>
            <a:r>
              <a:rPr lang="en-US" dirty="0"/>
              <a:t>Alternatively, you can run the software via remote access with another computer (Recommended alternative) or run a trial experiment via the web UI (Not recommended). If you run a trial experiment, there will be a stream delay between adjusting focus and observing changes.</a:t>
            </a:r>
          </a:p>
          <a:p>
            <a:endParaRPr lang="en-US" dirty="0"/>
          </a:p>
          <a:p>
            <a:r>
              <a:rPr lang="en-US" dirty="0"/>
              <a:t>Recommended remote software includes “</a:t>
            </a:r>
            <a:r>
              <a:rPr lang="en-US" dirty="0" err="1"/>
              <a:t>ssh</a:t>
            </a:r>
            <a:r>
              <a:rPr lang="en-US" dirty="0"/>
              <a:t> -X” on </a:t>
            </a:r>
            <a:r>
              <a:rPr lang="en-US" dirty="0" err="1"/>
              <a:t>linux</a:t>
            </a:r>
            <a:r>
              <a:rPr lang="en-US" dirty="0"/>
              <a:t>/mac and “</a:t>
            </a:r>
            <a:r>
              <a:rPr lang="en-US" dirty="0" err="1"/>
              <a:t>mobaxterm</a:t>
            </a:r>
            <a:r>
              <a:rPr lang="en-US" dirty="0"/>
              <a:t>” on windows. Note that Mac will need a x-server running to interact with GUI software.</a:t>
            </a:r>
          </a:p>
        </p:txBody>
      </p:sp>
      <p:grpSp>
        <p:nvGrpSpPr>
          <p:cNvPr id="10" name="Group 9"/>
          <p:cNvGrpSpPr/>
          <p:nvPr/>
        </p:nvGrpSpPr>
        <p:grpSpPr>
          <a:xfrm>
            <a:off x="598647" y="0"/>
            <a:ext cx="4206294" cy="4853107"/>
            <a:chOff x="712947" y="1364059"/>
            <a:chExt cx="4206294" cy="4853107"/>
          </a:xfrm>
        </p:grpSpPr>
        <p:grpSp>
          <p:nvGrpSpPr>
            <p:cNvPr id="3" name="Group 2"/>
            <p:cNvGrpSpPr/>
            <p:nvPr/>
          </p:nvGrpSpPr>
          <p:grpSpPr>
            <a:xfrm>
              <a:off x="712947" y="1364059"/>
              <a:ext cx="4206294" cy="4165600"/>
              <a:chOff x="461041" y="1061902"/>
              <a:chExt cx="2032649" cy="201298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3208" t="19579" r="12694" b="20503"/>
              <a:stretch/>
            </p:blipFill>
            <p:spPr>
              <a:xfrm>
                <a:off x="461041" y="1061902"/>
                <a:ext cx="2032649" cy="1643652"/>
              </a:xfrm>
              <a:prstGeom prst="rect">
                <a:avLst/>
              </a:prstGeom>
            </p:spPr>
          </p:pic>
          <p:sp>
            <p:nvSpPr>
              <p:cNvPr id="5" name="TextBox 4"/>
              <p:cNvSpPr txBox="1"/>
              <p:nvPr/>
            </p:nvSpPr>
            <p:spPr>
              <a:xfrm>
                <a:off x="1263409" y="2705554"/>
                <a:ext cx="534121" cy="369332"/>
              </a:xfrm>
              <a:prstGeom prst="rect">
                <a:avLst/>
              </a:prstGeom>
              <a:noFill/>
            </p:spPr>
            <p:txBody>
              <a:bodyPr wrap="none" rtlCol="0">
                <a:spAutoFit/>
              </a:bodyPr>
              <a:lstStyle/>
              <a:p>
                <a:r>
                  <a:rPr lang="en-US" dirty="0"/>
                  <a:t>TX2</a:t>
                </a:r>
              </a:p>
            </p:txBody>
          </p:sp>
        </p:grpSp>
        <p:cxnSp>
          <p:nvCxnSpPr>
            <p:cNvPr id="7" name="Straight Arrow Connector 6"/>
            <p:cNvCxnSpPr/>
            <p:nvPr/>
          </p:nvCxnSpPr>
          <p:spPr>
            <a:xfrm flipV="1">
              <a:off x="4064000" y="4203700"/>
              <a:ext cx="0" cy="15748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78200" y="5847834"/>
              <a:ext cx="1541041" cy="369332"/>
            </a:xfrm>
            <a:prstGeom prst="rect">
              <a:avLst/>
            </a:prstGeom>
            <a:noFill/>
          </p:spPr>
          <p:txBody>
            <a:bodyPr wrap="square" rtlCol="0">
              <a:spAutoFit/>
            </a:bodyPr>
            <a:lstStyle/>
            <a:p>
              <a:r>
                <a:rPr lang="en-US" dirty="0"/>
                <a:t>Power Plug</a:t>
              </a:r>
            </a:p>
          </p:txBody>
        </p:sp>
      </p:grpSp>
    </p:spTree>
    <p:extLst>
      <p:ext uri="{BB962C8B-B14F-4D97-AF65-F5344CB8AC3E}">
        <p14:creationId xmlns:p14="http://schemas.microsoft.com/office/powerpoint/2010/main" val="3578111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62900" y="850900"/>
            <a:ext cx="3784600" cy="4247317"/>
          </a:xfrm>
          <a:prstGeom prst="rect">
            <a:avLst/>
          </a:prstGeom>
          <a:noFill/>
          <a:ln>
            <a:solidFill>
              <a:schemeClr val="tx1"/>
            </a:solidFill>
          </a:ln>
        </p:spPr>
        <p:txBody>
          <a:bodyPr wrap="square" rtlCol="0">
            <a:spAutoFit/>
          </a:bodyPr>
          <a:lstStyle/>
          <a:p>
            <a:r>
              <a:rPr lang="en-US" dirty="0"/>
              <a:t>Step 21: Open the program called “</a:t>
            </a:r>
            <a:r>
              <a:rPr lang="en-US" dirty="0" err="1"/>
              <a:t>PylonViewerApp</a:t>
            </a:r>
            <a:r>
              <a:rPr lang="en-US" dirty="0"/>
              <a:t>” via running the following terminal command: /opt/pylon5/bin/</a:t>
            </a:r>
            <a:r>
              <a:rPr lang="en-US" dirty="0" err="1"/>
              <a:t>PylonViewerApp</a:t>
            </a:r>
            <a:endParaRPr lang="en-US" dirty="0"/>
          </a:p>
          <a:p>
            <a:endParaRPr lang="en-US" dirty="0"/>
          </a:p>
          <a:p>
            <a:r>
              <a:rPr lang="en-US" dirty="0"/>
              <a:t>* Note: To run a terminal command with a screen/keyboard connected directly to the device, log in and start the program “terminal”.</a:t>
            </a:r>
          </a:p>
          <a:p>
            <a:endParaRPr lang="en-US" dirty="0"/>
          </a:p>
          <a:p>
            <a:r>
              <a:rPr lang="en-US" dirty="0"/>
              <a:t>Step 21a: Double click on the camera device to open it. There should only be one device connected (if not, double check the camera Ethernet cables).</a:t>
            </a:r>
          </a:p>
        </p:txBody>
      </p:sp>
      <p:pic>
        <p:nvPicPr>
          <p:cNvPr id="2050" name="Picture 2" descr="Y:\Temp\ViewerApp\Screenshot from 2019-09-24 15-05-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850900"/>
            <a:ext cx="7318360" cy="480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85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62900" y="850900"/>
            <a:ext cx="3784600" cy="2862322"/>
          </a:xfrm>
          <a:prstGeom prst="rect">
            <a:avLst/>
          </a:prstGeom>
          <a:noFill/>
          <a:ln>
            <a:solidFill>
              <a:schemeClr val="tx1"/>
            </a:solidFill>
          </a:ln>
        </p:spPr>
        <p:txBody>
          <a:bodyPr wrap="square" rtlCol="0">
            <a:spAutoFit/>
          </a:bodyPr>
          <a:lstStyle/>
          <a:p>
            <a:r>
              <a:rPr lang="en-US" dirty="0"/>
              <a:t>Step 22: Load the settings for the camera.</a:t>
            </a:r>
          </a:p>
          <a:p>
            <a:endParaRPr lang="en-US" dirty="0"/>
          </a:p>
          <a:p>
            <a:r>
              <a:rPr lang="en-US" dirty="0"/>
              <a:t>On the top menu, select Camera -&gt; Load Features.</a:t>
            </a:r>
          </a:p>
          <a:p>
            <a:r>
              <a:rPr lang="en-US" dirty="0"/>
              <a:t>If you are using a keyboard, the shortcuts are: Alt -&gt; C -&gt; L</a:t>
            </a:r>
          </a:p>
          <a:p>
            <a:endParaRPr lang="en-US" dirty="0"/>
          </a:p>
          <a:p>
            <a:r>
              <a:rPr lang="en-US" dirty="0"/>
              <a:t>Select the settings saved in the folder on the desktop.</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300" y="850900"/>
            <a:ext cx="7318360" cy="480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06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8441" y="673396"/>
            <a:ext cx="3405352" cy="369332"/>
          </a:xfrm>
          <a:prstGeom prst="rect">
            <a:avLst/>
          </a:prstGeom>
          <a:noFill/>
        </p:spPr>
        <p:txBody>
          <a:bodyPr wrap="square" rtlCol="0">
            <a:spAutoFit/>
          </a:bodyPr>
          <a:lstStyle/>
          <a:p>
            <a:r>
              <a:rPr lang="en-US" dirty="0"/>
              <a:t>Lens Control Knobs</a:t>
            </a:r>
          </a:p>
        </p:txBody>
      </p:sp>
      <p:pic>
        <p:nvPicPr>
          <p:cNvPr id="4098" name="Picture 2" descr="12VM412AS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849255" y="1119352"/>
            <a:ext cx="3391667" cy="458333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a:off x="3578773" y="1765738"/>
            <a:ext cx="2285999" cy="0"/>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2832539" y="2217683"/>
            <a:ext cx="2827282" cy="262759"/>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832539" y="2480442"/>
            <a:ext cx="2827282" cy="783020"/>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06662" y="1560786"/>
            <a:ext cx="2853559" cy="369332"/>
          </a:xfrm>
          <a:prstGeom prst="rect">
            <a:avLst/>
          </a:prstGeom>
          <a:noFill/>
        </p:spPr>
        <p:txBody>
          <a:bodyPr wrap="square" rtlCol="0">
            <a:spAutoFit/>
          </a:bodyPr>
          <a:lstStyle/>
          <a:p>
            <a:r>
              <a:rPr lang="en-US" dirty="0"/>
              <a:t>Focus Adjustment Knob</a:t>
            </a:r>
          </a:p>
        </p:txBody>
      </p:sp>
      <p:sp>
        <p:nvSpPr>
          <p:cNvPr id="11" name="TextBox 10"/>
          <p:cNvSpPr txBox="1"/>
          <p:nvPr/>
        </p:nvSpPr>
        <p:spPr>
          <a:xfrm>
            <a:off x="5864772" y="2349062"/>
            <a:ext cx="3515711" cy="369332"/>
          </a:xfrm>
          <a:prstGeom prst="rect">
            <a:avLst/>
          </a:prstGeom>
          <a:noFill/>
        </p:spPr>
        <p:txBody>
          <a:bodyPr wrap="square" rtlCol="0">
            <a:spAutoFit/>
          </a:bodyPr>
          <a:lstStyle/>
          <a:p>
            <a:r>
              <a:rPr lang="en-US" dirty="0"/>
              <a:t>Aperture Adjustment Knob</a:t>
            </a:r>
          </a:p>
        </p:txBody>
      </p:sp>
      <p:sp>
        <p:nvSpPr>
          <p:cNvPr id="12" name="TextBox 11"/>
          <p:cNvSpPr txBox="1"/>
          <p:nvPr/>
        </p:nvSpPr>
        <p:spPr>
          <a:xfrm>
            <a:off x="5659821" y="3105807"/>
            <a:ext cx="3720662" cy="369332"/>
          </a:xfrm>
          <a:prstGeom prst="rect">
            <a:avLst/>
          </a:prstGeom>
          <a:noFill/>
        </p:spPr>
        <p:txBody>
          <a:bodyPr wrap="square" rtlCol="0">
            <a:spAutoFit/>
          </a:bodyPr>
          <a:lstStyle/>
          <a:p>
            <a:r>
              <a:rPr lang="en-US" dirty="0"/>
              <a:t>Zoom Adjustment Knob</a:t>
            </a:r>
          </a:p>
        </p:txBody>
      </p:sp>
      <p:sp>
        <p:nvSpPr>
          <p:cNvPr id="14" name="TextBox 13"/>
          <p:cNvSpPr txBox="1"/>
          <p:nvPr/>
        </p:nvSpPr>
        <p:spPr>
          <a:xfrm>
            <a:off x="6006662" y="4745421"/>
            <a:ext cx="5202621" cy="646331"/>
          </a:xfrm>
          <a:prstGeom prst="rect">
            <a:avLst/>
          </a:prstGeom>
          <a:noFill/>
        </p:spPr>
        <p:txBody>
          <a:bodyPr wrap="square" rtlCol="0">
            <a:spAutoFit/>
          </a:bodyPr>
          <a:lstStyle/>
          <a:p>
            <a:r>
              <a:rPr lang="en-US" dirty="0"/>
              <a:t>Knobs unlock by rotating counter-clockwise and lock by rotating clockwise.</a:t>
            </a:r>
          </a:p>
        </p:txBody>
      </p:sp>
    </p:spTree>
    <p:extLst>
      <p:ext uri="{BB962C8B-B14F-4D97-AF65-F5344CB8AC3E}">
        <p14:creationId xmlns:p14="http://schemas.microsoft.com/office/powerpoint/2010/main" val="32981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62900" y="850900"/>
            <a:ext cx="3784600" cy="5909310"/>
          </a:xfrm>
          <a:prstGeom prst="rect">
            <a:avLst/>
          </a:prstGeom>
          <a:noFill/>
          <a:ln>
            <a:solidFill>
              <a:schemeClr val="tx1"/>
            </a:solidFill>
          </a:ln>
        </p:spPr>
        <p:txBody>
          <a:bodyPr wrap="square" rtlCol="0">
            <a:spAutoFit/>
          </a:bodyPr>
          <a:lstStyle/>
          <a:p>
            <a:r>
              <a:rPr lang="en-US" dirty="0"/>
              <a:t>Step 23: Adjusting the Focus</a:t>
            </a:r>
          </a:p>
          <a:p>
            <a:r>
              <a:rPr lang="en-US" dirty="0"/>
              <a:t>In the main window, start a live-view of the camera by clicking the red circled icon (or F7 keystroke).</a:t>
            </a:r>
          </a:p>
          <a:p>
            <a:endParaRPr lang="en-US" dirty="0"/>
          </a:p>
          <a:p>
            <a:r>
              <a:rPr lang="en-US" dirty="0"/>
              <a:t>A window will appear on the right, which you should maximize.</a:t>
            </a:r>
          </a:p>
          <a:p>
            <a:endParaRPr lang="en-US" dirty="0"/>
          </a:p>
          <a:p>
            <a:r>
              <a:rPr lang="en-US" dirty="0"/>
              <a:t>Adjust the lens zoom such that there is a small border of gray wall around the entire arena.(example shown)</a:t>
            </a:r>
          </a:p>
          <a:p>
            <a:endParaRPr lang="en-US" dirty="0"/>
          </a:p>
          <a:p>
            <a:r>
              <a:rPr lang="en-US" dirty="0"/>
              <a:t>After zoom is adjusted,  adjust the focus such that the image is in focus.  To better see detail, digitally enlarge the viewed image (note bottom left).</a:t>
            </a:r>
          </a:p>
          <a:p>
            <a:endParaRPr lang="en-US" dirty="0"/>
          </a:p>
          <a:p>
            <a:r>
              <a:rPr lang="en-US" dirty="0"/>
              <a:t>Aperture should be adjusted to be between 75% and 50% closed. When fully closed, no light should get through.</a:t>
            </a:r>
          </a:p>
        </p:txBody>
      </p:sp>
      <p:pic>
        <p:nvPicPr>
          <p:cNvPr id="2050" name="Picture 2" descr="Y:\Temp\ViewerApp\Screenshot from 2019-09-24 15-05-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850900"/>
            <a:ext cx="7318360" cy="4808538"/>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549400" y="977900"/>
            <a:ext cx="355600" cy="34290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679700" y="977900"/>
            <a:ext cx="1117600" cy="342900"/>
          </a:xfrm>
          <a:prstGeom prst="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Temp\ViewerApp\InFocusImage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7428" y="1598008"/>
            <a:ext cx="2174325" cy="217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7855" y="5918904"/>
            <a:ext cx="7475045" cy="923330"/>
          </a:xfrm>
          <a:prstGeom prst="rect">
            <a:avLst/>
          </a:prstGeom>
          <a:noFill/>
        </p:spPr>
        <p:txBody>
          <a:bodyPr wrap="square" rtlCol="0">
            <a:spAutoFit/>
          </a:bodyPr>
          <a:lstStyle/>
          <a:p>
            <a:r>
              <a:rPr lang="en-US" dirty="0"/>
              <a:t>You can zoom in and out with the tools outlined in green. Additionally, keystrokes [ctrl, shift, and +] will zoom in while [ctrl and -] will zoom out. Clicking and dragging on the image will pan.</a:t>
            </a:r>
          </a:p>
        </p:txBody>
      </p:sp>
    </p:spTree>
    <p:extLst>
      <p:ext uri="{BB962C8B-B14F-4D97-AF65-F5344CB8AC3E}">
        <p14:creationId xmlns:p14="http://schemas.microsoft.com/office/powerpoint/2010/main" val="259636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Temp\ViewerApp\InFocus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89" y="1203869"/>
            <a:ext cx="2174325" cy="21743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Y:\Temp\ViewerApp\OutOfFocus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664" y="4689378"/>
            <a:ext cx="2174325" cy="2174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Temp\ViewerApp\OutOfFocusImage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365" y="4689378"/>
            <a:ext cx="2174325" cy="217432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Y:\Temp\ViewerApp\InFocusImage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8366" y="1203870"/>
            <a:ext cx="2174325" cy="2174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Temp\ViewerApp\InFocusImage.png"/>
          <p:cNvPicPr>
            <a:picLocks noChangeAspect="1" noChangeArrowheads="1"/>
          </p:cNvPicPr>
          <p:nvPr/>
        </p:nvPicPr>
        <p:blipFill rotWithShape="1">
          <a:blip r:embed="rId2">
            <a:extLst>
              <a:ext uri="{28A0092B-C50C-407E-A947-70E740481C1C}">
                <a14:useLocalDpi xmlns:a14="http://schemas.microsoft.com/office/drawing/2010/main" val="0"/>
              </a:ext>
            </a:extLst>
          </a:blip>
          <a:srcRect l="55874" t="59734" r="21861" b="17398"/>
          <a:stretch/>
        </p:blipFill>
        <p:spPr bwMode="auto">
          <a:xfrm>
            <a:off x="6069724" y="585165"/>
            <a:ext cx="2719399" cy="2793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Y:\Temp\ViewerApp\OutOfFocus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4597" r="27735" b="62535"/>
          <a:stretch/>
        </p:blipFill>
        <p:spPr bwMode="auto">
          <a:xfrm>
            <a:off x="9472602" y="4070668"/>
            <a:ext cx="2719397" cy="27930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Y:\Temp\ViewerApp\OutOfFocusImage2.png"/>
          <p:cNvPicPr>
            <a:picLocks noChangeAspect="1" noChangeArrowheads="1"/>
          </p:cNvPicPr>
          <p:nvPr/>
        </p:nvPicPr>
        <p:blipFill rotWithShape="1">
          <a:blip r:embed="rId4">
            <a:extLst>
              <a:ext uri="{28A0092B-C50C-407E-A947-70E740481C1C}">
                <a14:useLocalDpi xmlns:a14="http://schemas.microsoft.com/office/drawing/2010/main" val="0"/>
              </a:ext>
            </a:extLst>
          </a:blip>
          <a:srcRect l="21419" t="27133" r="56316" b="50000"/>
          <a:stretch/>
        </p:blipFill>
        <p:spPr bwMode="auto">
          <a:xfrm>
            <a:off x="6061687" y="4070671"/>
            <a:ext cx="2719398" cy="27930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Y:\Temp\ViewerApp\InFocusImage3.png"/>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46668" r="27735" b="30464"/>
          <a:stretch/>
        </p:blipFill>
        <p:spPr bwMode="auto">
          <a:xfrm>
            <a:off x="9480639" y="585163"/>
            <a:ext cx="2719397" cy="27930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0166" y="283779"/>
            <a:ext cx="3326524" cy="369332"/>
          </a:xfrm>
          <a:prstGeom prst="rect">
            <a:avLst/>
          </a:prstGeom>
          <a:noFill/>
        </p:spPr>
        <p:txBody>
          <a:bodyPr wrap="square" rtlCol="0">
            <a:spAutoFit/>
          </a:bodyPr>
          <a:lstStyle/>
          <a:p>
            <a:r>
              <a:rPr lang="en-US" dirty="0"/>
              <a:t>In focus Examples</a:t>
            </a:r>
          </a:p>
        </p:txBody>
      </p:sp>
      <p:sp>
        <p:nvSpPr>
          <p:cNvPr id="3" name="TextBox 2"/>
          <p:cNvSpPr txBox="1"/>
          <p:nvPr/>
        </p:nvSpPr>
        <p:spPr>
          <a:xfrm>
            <a:off x="930166" y="3783724"/>
            <a:ext cx="3326524" cy="369332"/>
          </a:xfrm>
          <a:prstGeom prst="rect">
            <a:avLst/>
          </a:prstGeom>
          <a:noFill/>
        </p:spPr>
        <p:txBody>
          <a:bodyPr wrap="square" rtlCol="0">
            <a:spAutoFit/>
          </a:bodyPr>
          <a:lstStyle/>
          <a:p>
            <a:r>
              <a:rPr lang="en-US" dirty="0"/>
              <a:t>Out of Focus Examples</a:t>
            </a:r>
          </a:p>
        </p:txBody>
      </p:sp>
      <p:sp>
        <p:nvSpPr>
          <p:cNvPr id="4" name="TextBox 3"/>
          <p:cNvSpPr txBox="1"/>
          <p:nvPr/>
        </p:nvSpPr>
        <p:spPr>
          <a:xfrm>
            <a:off x="7772400" y="0"/>
            <a:ext cx="3641834" cy="369332"/>
          </a:xfrm>
          <a:prstGeom prst="rect">
            <a:avLst/>
          </a:prstGeom>
          <a:noFill/>
        </p:spPr>
        <p:txBody>
          <a:bodyPr wrap="square" rtlCol="0">
            <a:spAutoFit/>
          </a:bodyPr>
          <a:lstStyle/>
          <a:p>
            <a:r>
              <a:rPr lang="en-US" dirty="0"/>
              <a:t>Zoomed in examples</a:t>
            </a:r>
          </a:p>
        </p:txBody>
      </p:sp>
    </p:spTree>
    <p:extLst>
      <p:ext uri="{BB962C8B-B14F-4D97-AF65-F5344CB8AC3E}">
        <p14:creationId xmlns:p14="http://schemas.microsoft.com/office/powerpoint/2010/main" val="255843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86" y="0"/>
            <a:ext cx="5143500" cy="6858000"/>
          </a:xfrm>
          <a:prstGeom prst="rect">
            <a:avLst/>
          </a:prstGeom>
        </p:spPr>
      </p:pic>
      <p:sp>
        <p:nvSpPr>
          <p:cNvPr id="3" name="TextBox 2"/>
          <p:cNvSpPr txBox="1"/>
          <p:nvPr/>
        </p:nvSpPr>
        <p:spPr>
          <a:xfrm>
            <a:off x="5494351" y="1184744"/>
            <a:ext cx="6265628" cy="646331"/>
          </a:xfrm>
          <a:prstGeom prst="rect">
            <a:avLst/>
          </a:prstGeom>
          <a:noFill/>
        </p:spPr>
        <p:txBody>
          <a:bodyPr wrap="square" rtlCol="0">
            <a:spAutoFit/>
          </a:bodyPr>
          <a:lstStyle/>
          <a:p>
            <a:r>
              <a:rPr lang="en-US" dirty="0"/>
              <a:t>You can close the focusing software and you are now ready to record videos.</a:t>
            </a:r>
          </a:p>
        </p:txBody>
      </p:sp>
    </p:spTree>
    <p:extLst>
      <p:ext uri="{BB962C8B-B14F-4D97-AF65-F5344CB8AC3E}">
        <p14:creationId xmlns:p14="http://schemas.microsoft.com/office/powerpoint/2010/main" val="236189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DBB1D5-CE2B-41EF-B385-F2E81AD0455C}"/>
              </a:ext>
            </a:extLst>
          </p:cNvPr>
          <p:cNvSpPr txBox="1"/>
          <p:nvPr/>
        </p:nvSpPr>
        <p:spPr>
          <a:xfrm>
            <a:off x="715617" y="556591"/>
            <a:ext cx="9090992" cy="2031325"/>
          </a:xfrm>
          <a:prstGeom prst="rect">
            <a:avLst/>
          </a:prstGeom>
          <a:noFill/>
        </p:spPr>
        <p:txBody>
          <a:bodyPr wrap="square" rtlCol="0">
            <a:spAutoFit/>
          </a:bodyPr>
          <a:lstStyle/>
          <a:p>
            <a:r>
              <a:rPr lang="en-US" dirty="0"/>
              <a:t>List of changes:</a:t>
            </a:r>
          </a:p>
          <a:p>
            <a:endParaRPr lang="en-US" dirty="0"/>
          </a:p>
          <a:p>
            <a:r>
              <a:rPr lang="en-US" dirty="0"/>
              <a:t>2019 to 2021-09-22:</a:t>
            </a:r>
          </a:p>
          <a:p>
            <a:pPr marL="285750" indent="-285750">
              <a:buFont typeface="Arial" panose="020B0604020202020204" pitchFamily="34" charset="0"/>
              <a:buChar char="•"/>
            </a:pPr>
            <a:r>
              <a:rPr lang="en-US" dirty="0"/>
              <a:t>Remove screen</a:t>
            </a:r>
          </a:p>
          <a:p>
            <a:pPr marL="285750" indent="-285750">
              <a:buFont typeface="Arial" panose="020B0604020202020204" pitchFamily="34" charset="0"/>
              <a:buChar char="•"/>
            </a:pPr>
            <a:r>
              <a:rPr lang="en-US" dirty="0"/>
              <a:t>Remove USB hub (hard drive directly into device)</a:t>
            </a:r>
          </a:p>
          <a:p>
            <a:pPr marL="285750" indent="-285750">
              <a:buFont typeface="Arial" panose="020B0604020202020204" pitchFamily="34" charset="0"/>
              <a:buChar char="•"/>
            </a:pPr>
            <a:r>
              <a:rPr lang="en-US" dirty="0"/>
              <a:t>Adjusted interacting with the computer to be remote-based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965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8114" y="1073426"/>
            <a:ext cx="3657600" cy="27432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7865" y="1073426"/>
            <a:ext cx="3657600" cy="27432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72" y="1005840"/>
            <a:ext cx="2743200" cy="3657600"/>
          </a:xfrm>
          <a:prstGeom prst="rect">
            <a:avLst/>
          </a:prstGeom>
        </p:spPr>
      </p:pic>
      <p:sp>
        <p:nvSpPr>
          <p:cNvPr id="5" name="TextBox 4"/>
          <p:cNvSpPr txBox="1"/>
          <p:nvPr/>
        </p:nvSpPr>
        <p:spPr>
          <a:xfrm>
            <a:off x="3753015" y="4516340"/>
            <a:ext cx="6885830" cy="1754326"/>
          </a:xfrm>
          <a:prstGeom prst="rect">
            <a:avLst/>
          </a:prstGeom>
          <a:noFill/>
          <a:ln>
            <a:solidFill>
              <a:schemeClr val="tx1"/>
            </a:solidFill>
          </a:ln>
        </p:spPr>
        <p:txBody>
          <a:bodyPr wrap="square" rtlCol="0">
            <a:spAutoFit/>
          </a:bodyPr>
          <a:lstStyle/>
          <a:p>
            <a:r>
              <a:rPr lang="en-US" dirty="0"/>
              <a:t>Step 1: Assemble the Metro rack with shelves at 24” (posts are labeled), topmost position and bottommost position.</a:t>
            </a:r>
          </a:p>
          <a:p>
            <a:endParaRPr lang="en-US" dirty="0"/>
          </a:p>
          <a:p>
            <a:r>
              <a:rPr lang="en-US" dirty="0"/>
              <a:t>Step 1a: Either before or after rack assembly, add a pair of flanges to the top shelf, attached to each other with #2 screws and nuts, as shown (add set screws to flanges before attaching them to rack).</a:t>
            </a:r>
          </a:p>
        </p:txBody>
      </p:sp>
      <p:cxnSp>
        <p:nvCxnSpPr>
          <p:cNvPr id="7" name="Straight Arrow Connector 6"/>
          <p:cNvCxnSpPr/>
          <p:nvPr/>
        </p:nvCxnSpPr>
        <p:spPr>
          <a:xfrm flipH="1">
            <a:off x="9515475" y="1543050"/>
            <a:ext cx="1333500" cy="82867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848975" y="1372885"/>
            <a:ext cx="1188350" cy="369332"/>
          </a:xfrm>
          <a:prstGeom prst="rect">
            <a:avLst/>
          </a:prstGeom>
          <a:noFill/>
        </p:spPr>
        <p:txBody>
          <a:bodyPr wrap="square" rtlCol="0">
            <a:spAutoFit/>
          </a:bodyPr>
          <a:lstStyle/>
          <a:p>
            <a:r>
              <a:rPr lang="en-US" dirty="0"/>
              <a:t>Set Screw</a:t>
            </a:r>
          </a:p>
        </p:txBody>
      </p:sp>
    </p:spTree>
    <p:extLst>
      <p:ext uri="{BB962C8B-B14F-4D97-AF65-F5344CB8AC3E}">
        <p14:creationId xmlns:p14="http://schemas.microsoft.com/office/powerpoint/2010/main" val="256593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4866" y="114300"/>
            <a:ext cx="4572000" cy="3429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626" y="114300"/>
            <a:ext cx="2743200" cy="3657600"/>
          </a:xfrm>
          <a:prstGeom prst="rect">
            <a:avLst/>
          </a:prstGeom>
        </p:spPr>
      </p:pic>
      <p:sp>
        <p:nvSpPr>
          <p:cNvPr id="4" name="TextBox 3"/>
          <p:cNvSpPr txBox="1"/>
          <p:nvPr/>
        </p:nvSpPr>
        <p:spPr>
          <a:xfrm>
            <a:off x="437322" y="4150581"/>
            <a:ext cx="10622942" cy="2031325"/>
          </a:xfrm>
          <a:prstGeom prst="rect">
            <a:avLst/>
          </a:prstGeom>
          <a:noFill/>
          <a:ln>
            <a:solidFill>
              <a:schemeClr val="tx1"/>
            </a:solidFill>
          </a:ln>
        </p:spPr>
        <p:txBody>
          <a:bodyPr wrap="square" rtlCol="0">
            <a:spAutoFit/>
          </a:bodyPr>
          <a:lstStyle/>
          <a:p>
            <a:r>
              <a:rPr lang="en-US" dirty="0"/>
              <a:t>Step 2: Attach the L-bracket to the visible light ring (A) such that </a:t>
            </a:r>
            <a:r>
              <a:rPr lang="en-US" i="1" dirty="0"/>
              <a:t>when</a:t>
            </a:r>
            <a:r>
              <a:rPr lang="en-US" dirty="0"/>
              <a:t> camera is attached, it will be centered in the light ring opening (don’t attach yet).</a:t>
            </a:r>
          </a:p>
          <a:p>
            <a:r>
              <a:rPr lang="en-US" dirty="0"/>
              <a:t>Step 3: Insert the end of the aluminum rod with the plastic sleeve (B) into the barrel attached to the L-bracket and tighten in place.</a:t>
            </a:r>
          </a:p>
          <a:p>
            <a:r>
              <a:rPr lang="en-US" dirty="0"/>
              <a:t>Step 4: Slide the aluminum rod through the flanges and tighten set nuts with the provided Allen wrench to securely hold the light ring centered below the top shelf (C, so centered over the middle shelf where the arena will sit).</a:t>
            </a:r>
          </a:p>
        </p:txBody>
      </p:sp>
      <p:sp>
        <p:nvSpPr>
          <p:cNvPr id="5" name="TextBox 4"/>
          <p:cNvSpPr txBox="1"/>
          <p:nvPr/>
        </p:nvSpPr>
        <p:spPr>
          <a:xfrm>
            <a:off x="771277" y="230588"/>
            <a:ext cx="317716" cy="369332"/>
          </a:xfrm>
          <a:prstGeom prst="rect">
            <a:avLst/>
          </a:prstGeom>
          <a:noFill/>
        </p:spPr>
        <p:txBody>
          <a:bodyPr wrap="none" rtlCol="0">
            <a:spAutoFit/>
          </a:bodyPr>
          <a:lstStyle/>
          <a:p>
            <a:r>
              <a:rPr lang="en-US" dirty="0"/>
              <a:t>A</a:t>
            </a:r>
          </a:p>
        </p:txBody>
      </p:sp>
      <p:sp>
        <p:nvSpPr>
          <p:cNvPr id="6" name="TextBox 5"/>
          <p:cNvSpPr txBox="1"/>
          <p:nvPr/>
        </p:nvSpPr>
        <p:spPr>
          <a:xfrm>
            <a:off x="4350980" y="230588"/>
            <a:ext cx="309700" cy="369332"/>
          </a:xfrm>
          <a:prstGeom prst="rect">
            <a:avLst/>
          </a:prstGeom>
          <a:noFill/>
        </p:spPr>
        <p:txBody>
          <a:bodyPr wrap="none" rtlCol="0">
            <a:spAutoFit/>
          </a:bodyPr>
          <a:lstStyle/>
          <a:p>
            <a:r>
              <a:rPr lang="en-US" dirty="0"/>
              <a:t>B</a:t>
            </a:r>
          </a:p>
        </p:txBody>
      </p:sp>
      <p:sp>
        <p:nvSpPr>
          <p:cNvPr id="7" name="TextBox 6"/>
          <p:cNvSpPr txBox="1"/>
          <p:nvPr/>
        </p:nvSpPr>
        <p:spPr>
          <a:xfrm>
            <a:off x="3512862" y="636935"/>
            <a:ext cx="742704" cy="369332"/>
          </a:xfrm>
          <a:prstGeom prst="rect">
            <a:avLst/>
          </a:prstGeom>
          <a:noFill/>
        </p:spPr>
        <p:txBody>
          <a:bodyPr wrap="none" rtlCol="0">
            <a:spAutoFit/>
          </a:bodyPr>
          <a:lstStyle/>
          <a:p>
            <a:r>
              <a:rPr lang="en-US" dirty="0"/>
              <a:t>barrel</a:t>
            </a:r>
          </a:p>
        </p:txBody>
      </p:sp>
      <p:cxnSp>
        <p:nvCxnSpPr>
          <p:cNvPr id="9" name="Straight Arrow Connector 8"/>
          <p:cNvCxnSpPr/>
          <p:nvPr/>
        </p:nvCxnSpPr>
        <p:spPr>
          <a:xfrm flipH="1" flipV="1">
            <a:off x="2825338" y="747571"/>
            <a:ext cx="729916" cy="7403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0776" t="7072" r="36190" b="12000"/>
          <a:stretch/>
        </p:blipFill>
        <p:spPr>
          <a:xfrm>
            <a:off x="4840006" y="114300"/>
            <a:ext cx="780778" cy="3657600"/>
          </a:xfrm>
          <a:prstGeom prst="rect">
            <a:avLst/>
          </a:prstGeom>
        </p:spPr>
      </p:pic>
      <p:sp>
        <p:nvSpPr>
          <p:cNvPr id="10" name="TextBox 9"/>
          <p:cNvSpPr txBox="1"/>
          <p:nvPr/>
        </p:nvSpPr>
        <p:spPr>
          <a:xfrm>
            <a:off x="6101212" y="230588"/>
            <a:ext cx="309700" cy="369332"/>
          </a:xfrm>
          <a:prstGeom prst="rect">
            <a:avLst/>
          </a:prstGeom>
          <a:noFill/>
        </p:spPr>
        <p:txBody>
          <a:bodyPr wrap="none" rtlCol="0">
            <a:spAutoFit/>
          </a:bodyPr>
          <a:lstStyle/>
          <a:p>
            <a:r>
              <a:rPr lang="en-US" dirty="0"/>
              <a:t>C</a:t>
            </a:r>
          </a:p>
        </p:txBody>
      </p:sp>
      <p:cxnSp>
        <p:nvCxnSpPr>
          <p:cNvPr id="11" name="Straight Arrow Connector 10"/>
          <p:cNvCxnSpPr/>
          <p:nvPr/>
        </p:nvCxnSpPr>
        <p:spPr>
          <a:xfrm flipH="1">
            <a:off x="5435152" y="2854518"/>
            <a:ext cx="364958" cy="36723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61329" y="2498494"/>
            <a:ext cx="935399" cy="646331"/>
          </a:xfrm>
          <a:prstGeom prst="rect">
            <a:avLst/>
          </a:prstGeom>
          <a:noFill/>
        </p:spPr>
        <p:txBody>
          <a:bodyPr wrap="square" rtlCol="0">
            <a:spAutoFit/>
          </a:bodyPr>
          <a:lstStyle/>
          <a:p>
            <a:pPr algn="ctr"/>
            <a:r>
              <a:rPr lang="en-US" dirty="0"/>
              <a:t>plastic sleeve</a:t>
            </a:r>
          </a:p>
        </p:txBody>
      </p:sp>
    </p:spTree>
    <p:extLst>
      <p:ext uri="{BB962C8B-B14F-4D97-AF65-F5344CB8AC3E}">
        <p14:creationId xmlns:p14="http://schemas.microsoft.com/office/powerpoint/2010/main" val="370933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167" y="143118"/>
            <a:ext cx="4572000" cy="3429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025" y="143118"/>
            <a:ext cx="4572000" cy="3429000"/>
          </a:xfrm>
          <a:prstGeom prst="rect">
            <a:avLst/>
          </a:prstGeom>
        </p:spPr>
      </p:pic>
      <p:sp>
        <p:nvSpPr>
          <p:cNvPr id="4" name="TextBox 3"/>
          <p:cNvSpPr txBox="1"/>
          <p:nvPr/>
        </p:nvSpPr>
        <p:spPr>
          <a:xfrm>
            <a:off x="1080634" y="4031311"/>
            <a:ext cx="10030732" cy="923330"/>
          </a:xfrm>
          <a:prstGeom prst="rect">
            <a:avLst/>
          </a:prstGeom>
          <a:noFill/>
          <a:ln>
            <a:solidFill>
              <a:schemeClr val="tx1"/>
            </a:solidFill>
          </a:ln>
        </p:spPr>
        <p:txBody>
          <a:bodyPr wrap="square" rtlCol="0">
            <a:spAutoFit/>
          </a:bodyPr>
          <a:lstStyle/>
          <a:p>
            <a:r>
              <a:rPr lang="en-US" dirty="0"/>
              <a:t>Step 5: slide the NIR light square over the visible light ring so it rests on the lip of the light ring with the NIR LED side down. We usually do this so the portion of the square without light strips (arrow) is at the back end of the setup.</a:t>
            </a:r>
          </a:p>
        </p:txBody>
      </p:sp>
      <p:cxnSp>
        <p:nvCxnSpPr>
          <p:cNvPr id="6" name="Straight Arrow Connector 5"/>
          <p:cNvCxnSpPr/>
          <p:nvPr/>
        </p:nvCxnSpPr>
        <p:spPr>
          <a:xfrm>
            <a:off x="3064042" y="440457"/>
            <a:ext cx="320842" cy="4572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316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37397" y="3944475"/>
            <a:ext cx="8730533" cy="2031325"/>
          </a:xfrm>
          <a:prstGeom prst="rect">
            <a:avLst/>
          </a:prstGeom>
          <a:noFill/>
          <a:ln>
            <a:solidFill>
              <a:schemeClr val="tx1"/>
            </a:solidFill>
          </a:ln>
        </p:spPr>
        <p:txBody>
          <a:bodyPr wrap="square" rtlCol="0">
            <a:spAutoFit/>
          </a:bodyPr>
          <a:lstStyle/>
          <a:p>
            <a:r>
              <a:rPr lang="en-US" dirty="0"/>
              <a:t>Step 6: If an APC is being used, place it on the top </a:t>
            </a:r>
            <a:r>
              <a:rPr lang="en-US" dirty="0">
                <a:solidFill>
                  <a:srgbClr val="FF0000"/>
                </a:solidFill>
              </a:rPr>
              <a:t>or bottom </a:t>
            </a:r>
            <a:r>
              <a:rPr lang="en-US" dirty="0"/>
              <a:t>shelf (horizontal or vertical, after inserting its battery in the correct orientation), toward the back of the setup, so there will be room in the front for attaching other electrical items.</a:t>
            </a:r>
          </a:p>
          <a:p>
            <a:r>
              <a:rPr lang="en-US" dirty="0"/>
              <a:t>Step 7: Plug the APC into the wall, turn it on and silence the volume.</a:t>
            </a:r>
          </a:p>
          <a:p>
            <a:r>
              <a:rPr lang="en-US" dirty="0"/>
              <a:t>Step 8: Plug the power strip into one of the ‘Battery backup’ outlets of the APC (arrow) or into a regular power outlet if no APC is to be used. </a:t>
            </a:r>
            <a:r>
              <a:rPr lang="en-US" dirty="0">
                <a:solidFill>
                  <a:srgbClr val="FF0000"/>
                </a:solidFill>
              </a:rPr>
              <a:t>Power strip will be on top shelf, whether APC is on top or bottom.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790" y="143124"/>
            <a:ext cx="2743200" cy="2743200"/>
          </a:xfrm>
          <a:prstGeom prst="rect">
            <a:avLst/>
          </a:prstGeom>
        </p:spPr>
      </p:pic>
      <p:grpSp>
        <p:nvGrpSpPr>
          <p:cNvPr id="11" name="Group 10"/>
          <p:cNvGrpSpPr/>
          <p:nvPr/>
        </p:nvGrpSpPr>
        <p:grpSpPr>
          <a:xfrm>
            <a:off x="6405369" y="143124"/>
            <a:ext cx="2743200" cy="2743200"/>
            <a:chOff x="2803358" y="109287"/>
            <a:chExt cx="2743200" cy="274320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3358" y="109287"/>
              <a:ext cx="2743200" cy="2743200"/>
            </a:xfrm>
            <a:prstGeom prst="rect">
              <a:avLst/>
            </a:prstGeom>
          </p:spPr>
        </p:pic>
        <p:cxnSp>
          <p:nvCxnSpPr>
            <p:cNvPr id="9" name="Straight Arrow Connector 8"/>
            <p:cNvCxnSpPr/>
            <p:nvPr/>
          </p:nvCxnSpPr>
          <p:spPr>
            <a:xfrm>
              <a:off x="3184358" y="1692442"/>
              <a:ext cx="473242" cy="56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1199" r="28801"/>
          <a:stretch/>
        </p:blipFill>
        <p:spPr>
          <a:xfrm>
            <a:off x="9521548" y="143124"/>
            <a:ext cx="1371600" cy="2743200"/>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5618" r="20541"/>
          <a:stretch/>
        </p:blipFill>
        <p:spPr>
          <a:xfrm>
            <a:off x="0" y="0"/>
            <a:ext cx="2775284" cy="6858000"/>
          </a:xfrm>
          <a:prstGeom prst="rect">
            <a:avLst/>
          </a:prstGeom>
        </p:spPr>
      </p:pic>
      <p:sp>
        <p:nvSpPr>
          <p:cNvPr id="13" name="TextBox 12"/>
          <p:cNvSpPr txBox="1"/>
          <p:nvPr/>
        </p:nvSpPr>
        <p:spPr>
          <a:xfrm>
            <a:off x="3037397" y="286247"/>
            <a:ext cx="559769" cy="369332"/>
          </a:xfrm>
          <a:prstGeom prst="rect">
            <a:avLst/>
          </a:prstGeom>
          <a:noFill/>
        </p:spPr>
        <p:txBody>
          <a:bodyPr wrap="none" rtlCol="0">
            <a:spAutoFit/>
          </a:bodyPr>
          <a:lstStyle/>
          <a:p>
            <a:r>
              <a:rPr lang="en-US" dirty="0"/>
              <a:t>APC</a:t>
            </a:r>
          </a:p>
        </p:txBody>
      </p:sp>
      <p:cxnSp>
        <p:nvCxnSpPr>
          <p:cNvPr id="15" name="Straight Arrow Connector 14"/>
          <p:cNvCxnSpPr>
            <a:stCxn id="13" idx="1"/>
          </p:cNvCxnSpPr>
          <p:nvPr/>
        </p:nvCxnSpPr>
        <p:spPr>
          <a:xfrm flipH="1" flipV="1">
            <a:off x="2520563" y="445273"/>
            <a:ext cx="516834" cy="25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740348" y="2886324"/>
            <a:ext cx="1250150" cy="369332"/>
          </a:xfrm>
          <a:prstGeom prst="rect">
            <a:avLst/>
          </a:prstGeom>
          <a:noFill/>
        </p:spPr>
        <p:txBody>
          <a:bodyPr wrap="none" rtlCol="0">
            <a:spAutoFit/>
          </a:bodyPr>
          <a:lstStyle/>
          <a:p>
            <a:r>
              <a:rPr lang="en-US" dirty="0"/>
              <a:t>Power strip</a:t>
            </a:r>
          </a:p>
        </p:txBody>
      </p:sp>
      <p:sp>
        <p:nvSpPr>
          <p:cNvPr id="3" name="TextBox 2"/>
          <p:cNvSpPr txBox="1"/>
          <p:nvPr/>
        </p:nvSpPr>
        <p:spPr>
          <a:xfrm>
            <a:off x="4900863" y="2886324"/>
            <a:ext cx="1078116" cy="369332"/>
          </a:xfrm>
          <a:prstGeom prst="rect">
            <a:avLst/>
          </a:prstGeom>
          <a:noFill/>
        </p:spPr>
        <p:txBody>
          <a:bodyPr wrap="none" rtlCol="0">
            <a:spAutoFit/>
          </a:bodyPr>
          <a:lstStyle/>
          <a:p>
            <a:r>
              <a:rPr lang="en-US" dirty="0"/>
              <a:t>APC front</a:t>
            </a:r>
          </a:p>
        </p:txBody>
      </p:sp>
      <p:sp>
        <p:nvSpPr>
          <p:cNvPr id="5" name="TextBox 4"/>
          <p:cNvSpPr txBox="1"/>
          <p:nvPr/>
        </p:nvSpPr>
        <p:spPr>
          <a:xfrm>
            <a:off x="7259611" y="2886324"/>
            <a:ext cx="1047082" cy="369332"/>
          </a:xfrm>
          <a:prstGeom prst="rect">
            <a:avLst/>
          </a:prstGeom>
          <a:noFill/>
        </p:spPr>
        <p:txBody>
          <a:bodyPr wrap="none" rtlCol="0">
            <a:spAutoFit/>
          </a:bodyPr>
          <a:lstStyle/>
          <a:p>
            <a:r>
              <a:rPr lang="en-US" dirty="0"/>
              <a:t>APC back</a:t>
            </a:r>
          </a:p>
        </p:txBody>
      </p:sp>
    </p:spTree>
    <p:extLst>
      <p:ext uri="{BB962C8B-B14F-4D97-AF65-F5344CB8AC3E}">
        <p14:creationId xmlns:p14="http://schemas.microsoft.com/office/powerpoint/2010/main" val="27982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410" y="826539"/>
            <a:ext cx="2743200" cy="20482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397" y="15902"/>
            <a:ext cx="2743200" cy="3657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5917" y="15902"/>
            <a:ext cx="4572000" cy="3429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637" y="3745064"/>
            <a:ext cx="1828800" cy="3011196"/>
          </a:xfrm>
          <a:prstGeom prst="rect">
            <a:avLst/>
          </a:prstGeom>
        </p:spPr>
      </p:pic>
      <p:sp>
        <p:nvSpPr>
          <p:cNvPr id="9" name="TextBox 8"/>
          <p:cNvSpPr txBox="1"/>
          <p:nvPr/>
        </p:nvSpPr>
        <p:spPr>
          <a:xfrm>
            <a:off x="2846568" y="3912042"/>
            <a:ext cx="8198422" cy="1754326"/>
          </a:xfrm>
          <a:prstGeom prst="rect">
            <a:avLst/>
          </a:prstGeom>
          <a:noFill/>
          <a:ln>
            <a:solidFill>
              <a:schemeClr val="tx1"/>
            </a:solidFill>
          </a:ln>
        </p:spPr>
        <p:txBody>
          <a:bodyPr wrap="square" rtlCol="0">
            <a:spAutoFit/>
          </a:bodyPr>
          <a:lstStyle/>
          <a:p>
            <a:r>
              <a:rPr lang="en-US" dirty="0"/>
              <a:t>Step 9: Attach a power supply to the visible light ring and plug it into the timer. Plug the timer into the power strip (or ‘battery backup’ outlet of APC – see note).</a:t>
            </a:r>
          </a:p>
          <a:p>
            <a:r>
              <a:rPr lang="en-US" dirty="0"/>
              <a:t>Step 10: Attach a power supply to the NIR square and plug it into the power strip (</a:t>
            </a:r>
            <a:r>
              <a:rPr lang="en-US" i="1" dirty="0"/>
              <a:t>not</a:t>
            </a:r>
            <a:r>
              <a:rPr lang="en-US" dirty="0"/>
              <a:t> through the timer – the visible light ring is the only item on the timer).</a:t>
            </a:r>
          </a:p>
          <a:p>
            <a:r>
              <a:rPr lang="en-US" dirty="0"/>
              <a:t>Step 11: Set the current time, time on and time off on the timer. If the timer includes date controls, set to the correct date.</a:t>
            </a:r>
          </a:p>
        </p:txBody>
      </p:sp>
      <p:sp>
        <p:nvSpPr>
          <p:cNvPr id="10" name="TextBox 9"/>
          <p:cNvSpPr txBox="1"/>
          <p:nvPr/>
        </p:nvSpPr>
        <p:spPr>
          <a:xfrm>
            <a:off x="1494844" y="3246121"/>
            <a:ext cx="2536467" cy="369332"/>
          </a:xfrm>
          <a:prstGeom prst="rect">
            <a:avLst/>
          </a:prstGeom>
          <a:noFill/>
        </p:spPr>
        <p:txBody>
          <a:bodyPr wrap="square" rtlCol="0">
            <a:spAutoFit/>
          </a:bodyPr>
          <a:lstStyle/>
          <a:p>
            <a:r>
              <a:rPr lang="en-US" dirty="0"/>
              <a:t>Visible light ring </a:t>
            </a:r>
          </a:p>
        </p:txBody>
      </p:sp>
      <p:sp>
        <p:nvSpPr>
          <p:cNvPr id="11" name="TextBox 10"/>
          <p:cNvSpPr txBox="1"/>
          <p:nvPr/>
        </p:nvSpPr>
        <p:spPr>
          <a:xfrm>
            <a:off x="9040633" y="1590261"/>
            <a:ext cx="1670329" cy="369332"/>
          </a:xfrm>
          <a:prstGeom prst="rect">
            <a:avLst/>
          </a:prstGeom>
          <a:noFill/>
        </p:spPr>
        <p:txBody>
          <a:bodyPr wrap="none" rtlCol="0">
            <a:spAutoFit/>
          </a:bodyPr>
          <a:lstStyle/>
          <a:p>
            <a:r>
              <a:rPr lang="en-US" dirty="0"/>
              <a:t>NIR light square</a:t>
            </a:r>
          </a:p>
        </p:txBody>
      </p:sp>
      <p:sp>
        <p:nvSpPr>
          <p:cNvPr id="12" name="TextBox 11"/>
          <p:cNvSpPr txBox="1"/>
          <p:nvPr/>
        </p:nvSpPr>
        <p:spPr>
          <a:xfrm>
            <a:off x="2456953" y="6512118"/>
            <a:ext cx="694421" cy="369332"/>
          </a:xfrm>
          <a:prstGeom prst="rect">
            <a:avLst/>
          </a:prstGeom>
          <a:noFill/>
        </p:spPr>
        <p:txBody>
          <a:bodyPr wrap="none" rtlCol="0">
            <a:spAutoFit/>
          </a:bodyPr>
          <a:lstStyle/>
          <a:p>
            <a:r>
              <a:rPr lang="en-US" dirty="0"/>
              <a:t>timer</a:t>
            </a:r>
          </a:p>
        </p:txBody>
      </p:sp>
      <p:sp>
        <p:nvSpPr>
          <p:cNvPr id="2" name="TextBox 1"/>
          <p:cNvSpPr txBox="1"/>
          <p:nvPr/>
        </p:nvSpPr>
        <p:spPr>
          <a:xfrm>
            <a:off x="4461411" y="2775004"/>
            <a:ext cx="2743200" cy="461665"/>
          </a:xfrm>
          <a:prstGeom prst="rect">
            <a:avLst/>
          </a:prstGeom>
          <a:noFill/>
        </p:spPr>
        <p:txBody>
          <a:bodyPr wrap="square" rtlCol="0">
            <a:spAutoFit/>
          </a:bodyPr>
          <a:lstStyle/>
          <a:p>
            <a:r>
              <a:rPr lang="en-US" sz="1200" dirty="0"/>
              <a:t>Power supply (same for both visible light ring and near infrared (NIR) light square)</a:t>
            </a:r>
          </a:p>
        </p:txBody>
      </p:sp>
      <p:sp>
        <p:nvSpPr>
          <p:cNvPr id="3" name="TextBox 2"/>
          <p:cNvSpPr txBox="1"/>
          <p:nvPr/>
        </p:nvSpPr>
        <p:spPr>
          <a:xfrm>
            <a:off x="3681454" y="5802924"/>
            <a:ext cx="7839987" cy="923330"/>
          </a:xfrm>
          <a:prstGeom prst="rect">
            <a:avLst/>
          </a:prstGeom>
          <a:noFill/>
        </p:spPr>
        <p:txBody>
          <a:bodyPr wrap="square" rtlCol="0">
            <a:spAutoFit/>
          </a:bodyPr>
          <a:lstStyle/>
          <a:p>
            <a:r>
              <a:rPr lang="en-US" dirty="0">
                <a:solidFill>
                  <a:srgbClr val="FF0000"/>
                </a:solidFill>
              </a:rPr>
              <a:t>Note: If placing two setups side-by-side, one APC and Power Strip can be used for both. In that case, plug the timer directly into a ‘battery backup’ outlet of the APC, so there will be enough Power Strip outlets for all other items. </a:t>
            </a:r>
          </a:p>
        </p:txBody>
      </p:sp>
    </p:spTree>
    <p:extLst>
      <p:ext uri="{BB962C8B-B14F-4D97-AF65-F5344CB8AC3E}">
        <p14:creationId xmlns:p14="http://schemas.microsoft.com/office/powerpoint/2010/main" val="370170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898071" y="754993"/>
            <a:ext cx="1828800" cy="1483767"/>
            <a:chOff x="5898071" y="754993"/>
            <a:chExt cx="1828800" cy="1483767"/>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8071" y="754993"/>
              <a:ext cx="1828800" cy="1483767"/>
            </a:xfrm>
            <a:prstGeom prst="rect">
              <a:avLst/>
            </a:prstGeom>
          </p:spPr>
        </p:pic>
        <p:sp>
          <p:nvSpPr>
            <p:cNvPr id="8" name="TextBox 7"/>
            <p:cNvSpPr txBox="1"/>
            <p:nvPr/>
          </p:nvSpPr>
          <p:spPr>
            <a:xfrm>
              <a:off x="6921038" y="1684762"/>
              <a:ext cx="648126" cy="369332"/>
            </a:xfrm>
            <a:prstGeom prst="rect">
              <a:avLst/>
            </a:prstGeom>
            <a:noFill/>
          </p:spPr>
          <p:txBody>
            <a:bodyPr wrap="none" rtlCol="0">
              <a:spAutoFit/>
            </a:bodyPr>
            <a:lstStyle/>
            <a:p>
              <a:r>
                <a:rPr lang="en-US" dirty="0"/>
                <a:t>PoE+</a:t>
              </a:r>
            </a:p>
          </p:txBody>
        </p:sp>
      </p:grpSp>
      <p:grpSp>
        <p:nvGrpSpPr>
          <p:cNvPr id="14" name="Group 13"/>
          <p:cNvGrpSpPr/>
          <p:nvPr/>
        </p:nvGrpSpPr>
        <p:grpSpPr>
          <a:xfrm>
            <a:off x="3166276" y="717403"/>
            <a:ext cx="1828800" cy="1706023"/>
            <a:chOff x="3166276" y="717403"/>
            <a:chExt cx="1828800" cy="170602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6276" y="717403"/>
              <a:ext cx="1828800" cy="1463040"/>
            </a:xfrm>
            <a:prstGeom prst="rect">
              <a:avLst/>
            </a:prstGeom>
          </p:spPr>
        </p:pic>
        <p:sp>
          <p:nvSpPr>
            <p:cNvPr id="9" name="TextBox 8"/>
            <p:cNvSpPr txBox="1"/>
            <p:nvPr/>
          </p:nvSpPr>
          <p:spPr>
            <a:xfrm>
              <a:off x="3306554" y="2054094"/>
              <a:ext cx="1548244" cy="369332"/>
            </a:xfrm>
            <a:prstGeom prst="rect">
              <a:avLst/>
            </a:prstGeom>
            <a:noFill/>
          </p:spPr>
          <p:txBody>
            <a:bodyPr wrap="none" rtlCol="0">
              <a:spAutoFit/>
            </a:bodyPr>
            <a:lstStyle/>
            <a:p>
              <a:r>
                <a:rPr lang="en-US" dirty="0"/>
                <a:t>4TB hard drive</a:t>
              </a:r>
            </a:p>
          </p:txBody>
        </p:sp>
      </p:grpSp>
      <p:sp>
        <p:nvSpPr>
          <p:cNvPr id="12" name="TextBox 11"/>
          <p:cNvSpPr txBox="1"/>
          <p:nvPr/>
        </p:nvSpPr>
        <p:spPr>
          <a:xfrm>
            <a:off x="3035582" y="4655488"/>
            <a:ext cx="8843667" cy="923330"/>
          </a:xfrm>
          <a:prstGeom prst="rect">
            <a:avLst/>
          </a:prstGeom>
          <a:noFill/>
          <a:ln>
            <a:solidFill>
              <a:schemeClr val="tx1"/>
            </a:solidFill>
          </a:ln>
        </p:spPr>
        <p:txBody>
          <a:bodyPr wrap="square" rtlCol="0">
            <a:spAutoFit/>
          </a:bodyPr>
          <a:lstStyle/>
          <a:p>
            <a:r>
              <a:rPr lang="en-US" dirty="0"/>
              <a:t>Step 12: Place the TX2 computer, 4TB hard drive and Trendnet PoE all on the top rack.</a:t>
            </a:r>
          </a:p>
          <a:p>
            <a:r>
              <a:rPr lang="en-US" dirty="0"/>
              <a:t>Step 13: All of these except the hard drive include power supplies. Plug all of them into the power strip.</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21199" r="28801"/>
          <a:stretch/>
        </p:blipFill>
        <p:spPr>
          <a:xfrm>
            <a:off x="9339767" y="174927"/>
            <a:ext cx="1828800" cy="3657600"/>
          </a:xfrm>
          <a:prstGeom prst="rect">
            <a:avLst/>
          </a:prstGeom>
        </p:spPr>
      </p:pic>
      <p:grpSp>
        <p:nvGrpSpPr>
          <p:cNvPr id="16" name="Group 15"/>
          <p:cNvGrpSpPr/>
          <p:nvPr/>
        </p:nvGrpSpPr>
        <p:grpSpPr>
          <a:xfrm>
            <a:off x="98729" y="524786"/>
            <a:ext cx="2743200" cy="2743200"/>
            <a:chOff x="98729" y="524786"/>
            <a:chExt cx="2743200" cy="2743200"/>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29" y="524786"/>
              <a:ext cx="2743200" cy="2743200"/>
            </a:xfrm>
            <a:prstGeom prst="rect">
              <a:avLst/>
            </a:prstGeom>
          </p:spPr>
        </p:pic>
        <p:sp>
          <p:nvSpPr>
            <p:cNvPr id="15" name="TextBox 14"/>
            <p:cNvSpPr txBox="1"/>
            <p:nvPr/>
          </p:nvSpPr>
          <p:spPr>
            <a:xfrm>
              <a:off x="1263409" y="2705554"/>
              <a:ext cx="534121" cy="369332"/>
            </a:xfrm>
            <a:prstGeom prst="rect">
              <a:avLst/>
            </a:prstGeom>
            <a:noFill/>
          </p:spPr>
          <p:txBody>
            <a:bodyPr wrap="none" rtlCol="0">
              <a:spAutoFit/>
            </a:bodyPr>
            <a:lstStyle/>
            <a:p>
              <a:r>
                <a:rPr lang="en-US" dirty="0"/>
                <a:t>TX2</a:t>
              </a:r>
            </a:p>
          </p:txBody>
        </p:sp>
      </p:gr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29" y="2645839"/>
            <a:ext cx="914400" cy="914400"/>
          </a:xfrm>
          <a:prstGeom prst="rect">
            <a:avLst/>
          </a:prstGeom>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t="17209"/>
          <a:stretch/>
        </p:blipFill>
        <p:spPr>
          <a:xfrm>
            <a:off x="5995712" y="1896386"/>
            <a:ext cx="914400" cy="757043"/>
          </a:xfrm>
          <a:prstGeom prst="rect">
            <a:avLst/>
          </a:prstGeom>
        </p:spPr>
      </p:pic>
      <p:sp>
        <p:nvSpPr>
          <p:cNvPr id="4" name="TextBox 3"/>
          <p:cNvSpPr txBox="1"/>
          <p:nvPr/>
        </p:nvSpPr>
        <p:spPr>
          <a:xfrm>
            <a:off x="9764202" y="3647861"/>
            <a:ext cx="1250150" cy="369332"/>
          </a:xfrm>
          <a:prstGeom prst="rect">
            <a:avLst/>
          </a:prstGeom>
          <a:noFill/>
        </p:spPr>
        <p:txBody>
          <a:bodyPr wrap="none" rtlCol="0">
            <a:spAutoFit/>
          </a:bodyPr>
          <a:lstStyle/>
          <a:p>
            <a:r>
              <a:rPr lang="en-US" dirty="0"/>
              <a:t>Power strip</a:t>
            </a:r>
          </a:p>
        </p:txBody>
      </p:sp>
    </p:spTree>
    <p:extLst>
      <p:ext uri="{BB962C8B-B14F-4D97-AF65-F5344CB8AC3E}">
        <p14:creationId xmlns:p14="http://schemas.microsoft.com/office/powerpoint/2010/main" val="345764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173" y="683750"/>
            <a:ext cx="1828800" cy="1973525"/>
          </a:xfrm>
          <a:prstGeom prst="rect">
            <a:avLst/>
          </a:prstGeom>
        </p:spPr>
      </p:pic>
      <p:grpSp>
        <p:nvGrpSpPr>
          <p:cNvPr id="19" name="Group 18"/>
          <p:cNvGrpSpPr/>
          <p:nvPr/>
        </p:nvGrpSpPr>
        <p:grpSpPr>
          <a:xfrm>
            <a:off x="10012183" y="513138"/>
            <a:ext cx="1828800" cy="1858427"/>
            <a:chOff x="10012183" y="513138"/>
            <a:chExt cx="1828800" cy="1858427"/>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2183" y="513138"/>
              <a:ext cx="1828800" cy="1858427"/>
            </a:xfrm>
            <a:prstGeom prst="rect">
              <a:avLst/>
            </a:prstGeom>
          </p:spPr>
        </p:pic>
        <p:sp>
          <p:nvSpPr>
            <p:cNvPr id="6" name="TextBox 5"/>
            <p:cNvSpPr txBox="1"/>
            <p:nvPr/>
          </p:nvSpPr>
          <p:spPr>
            <a:xfrm>
              <a:off x="10200213" y="590093"/>
              <a:ext cx="1640770" cy="369332"/>
            </a:xfrm>
            <a:prstGeom prst="rect">
              <a:avLst/>
            </a:prstGeom>
            <a:noFill/>
          </p:spPr>
          <p:txBody>
            <a:bodyPr wrap="none" rtlCol="0">
              <a:spAutoFit/>
            </a:bodyPr>
            <a:lstStyle/>
            <a:p>
              <a:r>
                <a:rPr lang="en-US" dirty="0"/>
                <a:t>Ethernet cables</a:t>
              </a:r>
            </a:p>
          </p:txBody>
        </p:sp>
      </p:grpSp>
      <p:sp>
        <p:nvSpPr>
          <p:cNvPr id="12" name="TextBox 11"/>
          <p:cNvSpPr txBox="1"/>
          <p:nvPr/>
        </p:nvSpPr>
        <p:spPr>
          <a:xfrm>
            <a:off x="6748298" y="155454"/>
            <a:ext cx="648126" cy="369332"/>
          </a:xfrm>
          <a:prstGeom prst="rect">
            <a:avLst/>
          </a:prstGeom>
          <a:noFill/>
        </p:spPr>
        <p:txBody>
          <a:bodyPr wrap="none" rtlCol="0">
            <a:spAutoFit/>
          </a:bodyPr>
          <a:lstStyle/>
          <a:p>
            <a:r>
              <a:rPr lang="en-US" dirty="0"/>
              <a:t>PoE+</a:t>
            </a:r>
          </a:p>
        </p:txBody>
      </p:sp>
      <p:grpSp>
        <p:nvGrpSpPr>
          <p:cNvPr id="13" name="Group 12"/>
          <p:cNvGrpSpPr/>
          <p:nvPr/>
        </p:nvGrpSpPr>
        <p:grpSpPr>
          <a:xfrm>
            <a:off x="4699680" y="4417693"/>
            <a:ext cx="1828800" cy="1706023"/>
            <a:chOff x="3166276" y="717403"/>
            <a:chExt cx="1828800" cy="1706023"/>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6276" y="717403"/>
              <a:ext cx="1828800" cy="1463040"/>
            </a:xfrm>
            <a:prstGeom prst="rect">
              <a:avLst/>
            </a:prstGeom>
          </p:spPr>
        </p:pic>
        <p:sp>
          <p:nvSpPr>
            <p:cNvPr id="15" name="TextBox 14"/>
            <p:cNvSpPr txBox="1"/>
            <p:nvPr/>
          </p:nvSpPr>
          <p:spPr>
            <a:xfrm>
              <a:off x="3306554" y="2054094"/>
              <a:ext cx="1548244" cy="369332"/>
            </a:xfrm>
            <a:prstGeom prst="rect">
              <a:avLst/>
            </a:prstGeom>
            <a:noFill/>
          </p:spPr>
          <p:txBody>
            <a:bodyPr wrap="none" rtlCol="0">
              <a:spAutoFit/>
            </a:bodyPr>
            <a:lstStyle/>
            <a:p>
              <a:r>
                <a:rPr lang="en-US" dirty="0"/>
                <a:t>4TB hard drive</a:t>
              </a:r>
            </a:p>
          </p:txBody>
        </p:sp>
      </p:grpSp>
      <p:grpSp>
        <p:nvGrpSpPr>
          <p:cNvPr id="16" name="Group 15"/>
          <p:cNvGrpSpPr/>
          <p:nvPr/>
        </p:nvGrpSpPr>
        <p:grpSpPr>
          <a:xfrm>
            <a:off x="98729" y="524786"/>
            <a:ext cx="2743200" cy="2743200"/>
            <a:chOff x="98729" y="524786"/>
            <a:chExt cx="2743200" cy="2743200"/>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29" y="524786"/>
              <a:ext cx="2743200" cy="2743200"/>
            </a:xfrm>
            <a:prstGeom prst="rect">
              <a:avLst/>
            </a:prstGeom>
          </p:spPr>
        </p:pic>
        <p:sp>
          <p:nvSpPr>
            <p:cNvPr id="18" name="TextBox 17"/>
            <p:cNvSpPr txBox="1"/>
            <p:nvPr/>
          </p:nvSpPr>
          <p:spPr>
            <a:xfrm>
              <a:off x="1149239" y="774759"/>
              <a:ext cx="534121" cy="369332"/>
            </a:xfrm>
            <a:prstGeom prst="rect">
              <a:avLst/>
            </a:prstGeom>
            <a:noFill/>
          </p:spPr>
          <p:txBody>
            <a:bodyPr wrap="none" rtlCol="0">
              <a:spAutoFit/>
            </a:bodyPr>
            <a:lstStyle/>
            <a:p>
              <a:r>
                <a:rPr lang="en-US" dirty="0"/>
                <a:t>TX2</a:t>
              </a:r>
            </a:p>
          </p:txBody>
        </p:sp>
      </p:grpSp>
      <p:cxnSp>
        <p:nvCxnSpPr>
          <p:cNvPr id="24" name="Straight Arrow Connector 23"/>
          <p:cNvCxnSpPr/>
          <p:nvPr/>
        </p:nvCxnSpPr>
        <p:spPr>
          <a:xfrm flipH="1" flipV="1">
            <a:off x="1267328" y="2657276"/>
            <a:ext cx="416032" cy="1042999"/>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1470328" y="2529704"/>
            <a:ext cx="5926095" cy="315741"/>
            <a:chOff x="1470329" y="2523712"/>
            <a:chExt cx="2703094" cy="321734"/>
          </a:xfrm>
        </p:grpSpPr>
        <p:cxnSp>
          <p:nvCxnSpPr>
            <p:cNvPr id="27" name="Straight Arrow Connector 26"/>
            <p:cNvCxnSpPr/>
            <p:nvPr/>
          </p:nvCxnSpPr>
          <p:spPr>
            <a:xfrm flipV="1">
              <a:off x="1470329" y="2523712"/>
              <a:ext cx="0" cy="31574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173423" y="2529705"/>
              <a:ext cx="0" cy="31574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0329" y="2831432"/>
              <a:ext cx="27030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2917932" y="2829405"/>
            <a:ext cx="1001493" cy="369332"/>
          </a:xfrm>
          <a:prstGeom prst="rect">
            <a:avLst/>
          </a:prstGeom>
          <a:noFill/>
        </p:spPr>
        <p:txBody>
          <a:bodyPr wrap="none" rtlCol="0">
            <a:spAutoFit/>
          </a:bodyPr>
          <a:lstStyle/>
          <a:p>
            <a:r>
              <a:rPr lang="en-US" dirty="0"/>
              <a:t>Ethernet</a:t>
            </a:r>
          </a:p>
        </p:txBody>
      </p:sp>
      <p:sp>
        <p:nvSpPr>
          <p:cNvPr id="33" name="TextBox 32"/>
          <p:cNvSpPr txBox="1"/>
          <p:nvPr/>
        </p:nvSpPr>
        <p:spPr>
          <a:xfrm>
            <a:off x="1764202" y="3714985"/>
            <a:ext cx="562975" cy="369332"/>
          </a:xfrm>
          <a:prstGeom prst="rect">
            <a:avLst/>
          </a:prstGeom>
          <a:noFill/>
        </p:spPr>
        <p:txBody>
          <a:bodyPr wrap="none" rtlCol="0">
            <a:spAutoFit/>
          </a:bodyPr>
          <a:lstStyle/>
          <a:p>
            <a:r>
              <a:rPr lang="en-US" dirty="0"/>
              <a:t>USB</a:t>
            </a:r>
          </a:p>
        </p:txBody>
      </p:sp>
      <p:cxnSp>
        <p:nvCxnSpPr>
          <p:cNvPr id="36" name="Straight Arrow Connector 35"/>
          <p:cNvCxnSpPr/>
          <p:nvPr/>
        </p:nvCxnSpPr>
        <p:spPr>
          <a:xfrm flipV="1">
            <a:off x="6905767" y="2569603"/>
            <a:ext cx="0" cy="47290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41" idx="1"/>
          </p:cNvCxnSpPr>
          <p:nvPr/>
        </p:nvCxnSpPr>
        <p:spPr>
          <a:xfrm>
            <a:off x="6905767" y="3042509"/>
            <a:ext cx="196309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868857" y="2857843"/>
            <a:ext cx="1143326" cy="369332"/>
          </a:xfrm>
          <a:prstGeom prst="rect">
            <a:avLst/>
          </a:prstGeom>
          <a:noFill/>
        </p:spPr>
        <p:txBody>
          <a:bodyPr wrap="none" rtlCol="0">
            <a:spAutoFit/>
          </a:bodyPr>
          <a:lstStyle/>
          <a:p>
            <a:r>
              <a:rPr lang="en-US" dirty="0"/>
              <a:t>To camera</a:t>
            </a:r>
          </a:p>
        </p:txBody>
      </p:sp>
      <p:cxnSp>
        <p:nvCxnSpPr>
          <p:cNvPr id="42" name="Straight Arrow Connector 41"/>
          <p:cNvCxnSpPr/>
          <p:nvPr/>
        </p:nvCxnSpPr>
        <p:spPr>
          <a:xfrm flipH="1" flipV="1">
            <a:off x="1635035" y="2515693"/>
            <a:ext cx="1161774" cy="123466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2792518" y="3734397"/>
            <a:ext cx="4585388" cy="1596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325397" y="3267986"/>
            <a:ext cx="2764697" cy="646331"/>
          </a:xfrm>
          <a:prstGeom prst="rect">
            <a:avLst/>
          </a:prstGeom>
          <a:noFill/>
        </p:spPr>
        <p:txBody>
          <a:bodyPr wrap="square" rtlCol="0">
            <a:spAutoFit/>
          </a:bodyPr>
          <a:lstStyle/>
          <a:p>
            <a:r>
              <a:rPr lang="en-US" dirty="0"/>
              <a:t>To wall Ethernet port, if being used.</a:t>
            </a:r>
          </a:p>
        </p:txBody>
      </p:sp>
      <p:sp>
        <p:nvSpPr>
          <p:cNvPr id="48" name="TextBox 47"/>
          <p:cNvSpPr txBox="1"/>
          <p:nvPr/>
        </p:nvSpPr>
        <p:spPr>
          <a:xfrm>
            <a:off x="7214678" y="4236582"/>
            <a:ext cx="4451684" cy="1754326"/>
          </a:xfrm>
          <a:prstGeom prst="rect">
            <a:avLst/>
          </a:prstGeom>
          <a:noFill/>
          <a:ln>
            <a:solidFill>
              <a:schemeClr val="tx1"/>
            </a:solidFill>
          </a:ln>
        </p:spPr>
        <p:txBody>
          <a:bodyPr wrap="square" rtlCol="0">
            <a:spAutoFit/>
          </a:bodyPr>
          <a:lstStyle/>
          <a:p>
            <a:r>
              <a:rPr lang="en-US" dirty="0"/>
              <a:t>Step 14: External hard drive to the TX2 (green).</a:t>
            </a:r>
          </a:p>
          <a:p>
            <a:r>
              <a:rPr lang="en-US" dirty="0"/>
              <a:t>Step 15: Attach Ethernet as shown. Place cable for camera to where the camera will go.</a:t>
            </a:r>
          </a:p>
          <a:p>
            <a:r>
              <a:rPr lang="en-US" dirty="0"/>
              <a:t>Step 16: Attach Ethernet cable from TX2 to wall outlet or network switch.</a:t>
            </a:r>
          </a:p>
        </p:txBody>
      </p:sp>
      <p:cxnSp>
        <p:nvCxnSpPr>
          <p:cNvPr id="71" name="Straight Arrow Connector 70"/>
          <p:cNvCxnSpPr>
            <a:cxnSpLocks/>
            <a:stCxn id="14" idx="1"/>
          </p:cNvCxnSpPr>
          <p:nvPr/>
        </p:nvCxnSpPr>
        <p:spPr>
          <a:xfrm flipH="1" flipV="1">
            <a:off x="2492776" y="3750363"/>
            <a:ext cx="2206904" cy="1398850"/>
          </a:xfrm>
          <a:prstGeom prst="straightConnector1">
            <a:avLst/>
          </a:prstGeom>
          <a:ln w="2857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1683360" y="3700275"/>
            <a:ext cx="809416" cy="50088"/>
          </a:xfrm>
          <a:prstGeom prst="straightConnector1">
            <a:avLst/>
          </a:prstGeom>
          <a:ln w="28575">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28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8348" y="124459"/>
            <a:ext cx="2743200" cy="3657600"/>
          </a:xfrm>
          <a:prstGeom prst="rect">
            <a:avLst/>
          </a:prstGeom>
        </p:spPr>
      </p:pic>
      <p:sp>
        <p:nvSpPr>
          <p:cNvPr id="4" name="TextBox 3"/>
          <p:cNvSpPr txBox="1"/>
          <p:nvPr/>
        </p:nvSpPr>
        <p:spPr>
          <a:xfrm>
            <a:off x="4699219" y="3782059"/>
            <a:ext cx="6875159" cy="1200329"/>
          </a:xfrm>
          <a:prstGeom prst="rect">
            <a:avLst/>
          </a:prstGeom>
          <a:noFill/>
          <a:ln>
            <a:solidFill>
              <a:schemeClr val="tx1"/>
            </a:solidFill>
          </a:ln>
        </p:spPr>
        <p:txBody>
          <a:bodyPr wrap="square" rtlCol="0">
            <a:spAutoFit/>
          </a:bodyPr>
          <a:lstStyle/>
          <a:p>
            <a:r>
              <a:rPr lang="en-US" dirty="0"/>
              <a:t>Step 17: Place the IR filter in the square Ninjaflex holder and slide onto the lens. Attach the lens to the camera and the camera to the L-bracket using the knob provided.</a:t>
            </a:r>
          </a:p>
          <a:p>
            <a:r>
              <a:rPr lang="en-US" dirty="0"/>
              <a:t>Step 18: Attach the Ethernet cable from the TX2 to the camera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246" y="4194988"/>
            <a:ext cx="3657600" cy="20574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858" y="5191125"/>
            <a:ext cx="2143125" cy="1666875"/>
          </a:xfrm>
          <a:prstGeom prst="rect">
            <a:avLst/>
          </a:prstGeom>
        </p:spPr>
      </p:pic>
      <p:sp>
        <p:nvSpPr>
          <p:cNvPr id="12" name="TextBox 11"/>
          <p:cNvSpPr txBox="1"/>
          <p:nvPr/>
        </p:nvSpPr>
        <p:spPr>
          <a:xfrm>
            <a:off x="4699220" y="6440557"/>
            <a:ext cx="876907" cy="369332"/>
          </a:xfrm>
          <a:prstGeom prst="rect">
            <a:avLst/>
          </a:prstGeom>
          <a:noFill/>
        </p:spPr>
        <p:txBody>
          <a:bodyPr wrap="none" rtlCol="0">
            <a:spAutoFit/>
          </a:bodyPr>
          <a:lstStyle/>
          <a:p>
            <a:r>
              <a:rPr lang="en-US" dirty="0"/>
              <a:t>camera</a:t>
            </a:r>
          </a:p>
        </p:txBody>
      </p:sp>
      <p:cxnSp>
        <p:nvCxnSpPr>
          <p:cNvPr id="14" name="Straight Arrow Connector 13"/>
          <p:cNvCxnSpPr>
            <a:stCxn id="12" idx="3"/>
          </p:cNvCxnSpPr>
          <p:nvPr/>
        </p:nvCxnSpPr>
        <p:spPr>
          <a:xfrm flipV="1">
            <a:off x="5576127" y="6440557"/>
            <a:ext cx="808770" cy="18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6246" y="6225113"/>
            <a:ext cx="2598532" cy="307777"/>
          </a:xfrm>
          <a:prstGeom prst="rect">
            <a:avLst/>
          </a:prstGeom>
          <a:noFill/>
        </p:spPr>
        <p:txBody>
          <a:bodyPr wrap="none" rtlCol="0">
            <a:spAutoFit/>
          </a:bodyPr>
          <a:lstStyle/>
          <a:p>
            <a:r>
              <a:rPr lang="en-US" sz="1400" dirty="0"/>
              <a:t>Ninjaflex holder, IR filter and lens</a:t>
            </a:r>
          </a:p>
        </p:txBody>
      </p:sp>
      <p:grpSp>
        <p:nvGrpSpPr>
          <p:cNvPr id="21" name="Group 20"/>
          <p:cNvGrpSpPr/>
          <p:nvPr/>
        </p:nvGrpSpPr>
        <p:grpSpPr>
          <a:xfrm>
            <a:off x="6445858" y="166981"/>
            <a:ext cx="4572000" cy="3429000"/>
            <a:chOff x="6445858" y="166981"/>
            <a:chExt cx="4572000" cy="342900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858" y="166981"/>
              <a:ext cx="4572000" cy="3429000"/>
            </a:xfrm>
            <a:prstGeom prst="rect">
              <a:avLst/>
            </a:prstGeom>
          </p:spPr>
        </p:pic>
        <p:sp>
          <p:nvSpPr>
            <p:cNvPr id="6" name="TextBox 5"/>
            <p:cNvSpPr txBox="1"/>
            <p:nvPr/>
          </p:nvSpPr>
          <p:spPr>
            <a:xfrm>
              <a:off x="9851666" y="1238621"/>
              <a:ext cx="1001493" cy="369332"/>
            </a:xfrm>
            <a:prstGeom prst="rect">
              <a:avLst/>
            </a:prstGeom>
            <a:noFill/>
          </p:spPr>
          <p:txBody>
            <a:bodyPr wrap="none" rtlCol="0">
              <a:spAutoFit/>
            </a:bodyPr>
            <a:lstStyle/>
            <a:p>
              <a:r>
                <a:rPr lang="en-US" dirty="0">
                  <a:solidFill>
                    <a:schemeClr val="bg1"/>
                  </a:solidFill>
                </a:rPr>
                <a:t>Ethernet</a:t>
              </a:r>
            </a:p>
          </p:txBody>
        </p:sp>
        <p:cxnSp>
          <p:nvCxnSpPr>
            <p:cNvPr id="8" name="Straight Arrow Connector 7"/>
            <p:cNvCxnSpPr/>
            <p:nvPr/>
          </p:nvCxnSpPr>
          <p:spPr>
            <a:xfrm flipH="1" flipV="1">
              <a:off x="9557468" y="1407384"/>
              <a:ext cx="294198" cy="15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851666" y="1656265"/>
              <a:ext cx="904478" cy="369332"/>
            </a:xfrm>
            <a:prstGeom prst="rect">
              <a:avLst/>
            </a:prstGeom>
            <a:noFill/>
          </p:spPr>
          <p:txBody>
            <a:bodyPr wrap="none" rtlCol="0">
              <a:spAutoFit/>
            </a:bodyPr>
            <a:lstStyle/>
            <a:p>
              <a:r>
                <a:rPr lang="en-US" dirty="0">
                  <a:solidFill>
                    <a:schemeClr val="bg1"/>
                  </a:solidFill>
                </a:rPr>
                <a:t>Camera</a:t>
              </a:r>
            </a:p>
          </p:txBody>
        </p:sp>
        <p:cxnSp>
          <p:nvCxnSpPr>
            <p:cNvPr id="10" name="Straight Arrow Connector 9"/>
            <p:cNvCxnSpPr/>
            <p:nvPr/>
          </p:nvCxnSpPr>
          <p:spPr>
            <a:xfrm flipH="1" flipV="1">
              <a:off x="9557468" y="1825028"/>
              <a:ext cx="294198" cy="159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293210" y="1825028"/>
              <a:ext cx="510209" cy="4850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26424" y="1634197"/>
              <a:ext cx="666786" cy="369332"/>
            </a:xfrm>
            <a:prstGeom prst="rect">
              <a:avLst/>
            </a:prstGeom>
            <a:noFill/>
          </p:spPr>
          <p:txBody>
            <a:bodyPr wrap="none" rtlCol="0">
              <a:spAutoFit/>
            </a:bodyPr>
            <a:lstStyle/>
            <a:p>
              <a:r>
                <a:rPr lang="en-US" dirty="0">
                  <a:solidFill>
                    <a:schemeClr val="bg1"/>
                  </a:solidFill>
                </a:rPr>
                <a:t>Knob</a:t>
              </a:r>
            </a:p>
          </p:txBody>
        </p:sp>
      </p:grpSp>
      <p:cxnSp>
        <p:nvCxnSpPr>
          <p:cNvPr id="13" name="Straight Arrow Connector 12"/>
          <p:cNvCxnSpPr>
            <a:stCxn id="17" idx="1"/>
          </p:cNvCxnSpPr>
          <p:nvPr/>
        </p:nvCxnSpPr>
        <p:spPr>
          <a:xfrm flipH="1">
            <a:off x="2997642" y="1262447"/>
            <a:ext cx="1288111" cy="781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85753" y="970059"/>
            <a:ext cx="1995406" cy="584775"/>
          </a:xfrm>
          <a:prstGeom prst="rect">
            <a:avLst/>
          </a:prstGeom>
          <a:noFill/>
        </p:spPr>
        <p:txBody>
          <a:bodyPr wrap="square" rtlCol="0">
            <a:spAutoFit/>
          </a:bodyPr>
          <a:lstStyle/>
          <a:p>
            <a:r>
              <a:rPr lang="en-US" sz="1600" dirty="0"/>
              <a:t>Knob to attach camera to L-bracket</a:t>
            </a:r>
          </a:p>
        </p:txBody>
      </p:sp>
    </p:spTree>
    <p:extLst>
      <p:ext uri="{BB962C8B-B14F-4D97-AF65-F5344CB8AC3E}">
        <p14:creationId xmlns:p14="http://schemas.microsoft.com/office/powerpoint/2010/main" val="3336903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1395</Words>
  <Application>Microsoft Office PowerPoint</Application>
  <PresentationFormat>Widescreen</PresentationFormat>
  <Paragraphs>115</Paragraphs>
  <Slides>19</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Jackson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Sproule</dc:creator>
  <cp:lastModifiedBy>Brian Geuther</cp:lastModifiedBy>
  <cp:revision>59</cp:revision>
  <dcterms:created xsi:type="dcterms:W3CDTF">2019-06-05T19:24:56Z</dcterms:created>
  <dcterms:modified xsi:type="dcterms:W3CDTF">2021-09-22T17:58:38Z</dcterms:modified>
</cp:coreProperties>
</file>